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5" r:id="rId3"/>
    <p:sldId id="264" r:id="rId4"/>
    <p:sldId id="266" r:id="rId5"/>
    <p:sldId id="256" r:id="rId6"/>
    <p:sldId id="259" r:id="rId7"/>
    <p:sldId id="258" r:id="rId8"/>
    <p:sldId id="261" r:id="rId9"/>
    <p:sldId id="269" r:id="rId10"/>
    <p:sldId id="26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076" autoAdjust="0"/>
  </p:normalViewPr>
  <p:slideViewPr>
    <p:cSldViewPr snapToGrid="0">
      <p:cViewPr varScale="1">
        <p:scale>
          <a:sx n="48" d="100"/>
          <a:sy n="48" d="100"/>
        </p:scale>
        <p:origin x="53" y="8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72063368159218E-2"/>
          <c:y val="0.16632608177071054"/>
          <c:w val="0.77884706553056016"/>
          <c:h val="0.6862475404117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59903</c:v>
                </c:pt>
                <c:pt idx="1">
                  <c:v>59496</c:v>
                </c:pt>
                <c:pt idx="2">
                  <c:v>57047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5-4CE4-9599-3A8FAA547C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7706240"/>
        <c:axId val="107641856"/>
      </c:barChart>
      <c:valAx>
        <c:axId val="107641856"/>
        <c:scaling>
          <c:orientation val="minMax"/>
        </c:scaling>
        <c:delete val="1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706240"/>
        <c:crosses val="max"/>
        <c:crossBetween val="between"/>
      </c:valAx>
      <c:dateAx>
        <c:axId val="107706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41856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/>
              <a:t>Включены в реестр субъектов МСП</a:t>
            </a:r>
            <a:r>
              <a:rPr lang="ru-RU" b="1" baseline="0" dirty="0"/>
              <a:t>(ед.)</a:t>
            </a:r>
          </a:p>
        </c:rich>
      </c:tx>
      <c:layout>
        <c:manualLayout>
          <c:xMode val="edge"/>
          <c:yMode val="edge"/>
          <c:x val="0.13722803629868333"/>
          <c:y val="0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2.6540457954937077E-2"/>
          <c:y val="0.16653102023644797"/>
          <c:w val="0.94691908409012582"/>
          <c:h val="0.53450767124728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2118</c:v>
                </c:pt>
                <c:pt idx="1">
                  <c:v>2201</c:v>
                </c:pt>
                <c:pt idx="2">
                  <c:v>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4-4F19-B992-D470098F3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Вновь созданные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433</c:v>
                </c:pt>
                <c:pt idx="1">
                  <c:v>445</c:v>
                </c:pt>
                <c:pt idx="2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6-40B0-B5EA-3E1328556E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Вновь созданные Фондом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</c:v>
                </c:pt>
                <c:pt idx="1">
                  <c:v>41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A6-40B0-B5EA-3E1328556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7969152"/>
        <c:axId val="107967616"/>
      </c:barChart>
      <c:valAx>
        <c:axId val="107967616"/>
        <c:scaling>
          <c:orientation val="minMax"/>
        </c:scaling>
        <c:delete val="1"/>
        <c:axPos val="r"/>
        <c:numFmt formatCode="General" sourceLinked="0"/>
        <c:majorTickMark val="none"/>
        <c:minorTickMark val="none"/>
        <c:tickLblPos val="nextTo"/>
        <c:crossAx val="107969152"/>
        <c:crosses val="max"/>
        <c:crossBetween val="between"/>
      </c:valAx>
      <c:dateAx>
        <c:axId val="1079691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107967616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.1322196290337902"/>
          <c:y val="0.79444261384416848"/>
          <c:w val="0.76487193166720024"/>
          <c:h val="0.2055573404370704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ru-RU" sz="2000" b="1" dirty="0"/>
              <a:t>Зарегистрированные</a:t>
            </a:r>
            <a:r>
              <a:rPr lang="ru-RU" sz="2000" b="1" baseline="0" dirty="0"/>
              <a:t> </a:t>
            </a:r>
            <a:r>
              <a:rPr lang="ru-RU" sz="2000" b="1" baseline="0" dirty="0" err="1"/>
              <a:t>самозанятые</a:t>
            </a:r>
            <a:r>
              <a:rPr lang="ru-RU" sz="2000" b="1" baseline="0" dirty="0"/>
              <a:t> (ед.)</a:t>
            </a:r>
          </a:p>
        </c:rich>
      </c:tx>
      <c:layout>
        <c:manualLayout>
          <c:xMode val="edge"/>
          <c:yMode val="edge"/>
          <c:x val="0.10428785142233089"/>
          <c:y val="1.09548487713317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540457954937077E-2"/>
          <c:y val="9.6092138041445563E-2"/>
          <c:w val="0.94691908409012582"/>
          <c:h val="0.60494655225478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самозанятых (ед.)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2177126790824003E-3"/>
                  <c:y val="1.643227315699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E2-4689-A272-CAACE2B6BB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1533</c:v>
                </c:pt>
                <c:pt idx="1">
                  <c:v>1852</c:v>
                </c:pt>
                <c:pt idx="2">
                  <c:v>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4-4F19-B992-D470098F3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Вновь созданные Фондом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40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8-49C2-B91D-B0D8A9464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8051072"/>
        <c:axId val="108049536"/>
      </c:barChart>
      <c:valAx>
        <c:axId val="108049536"/>
        <c:scaling>
          <c:orientation val="minMax"/>
        </c:scaling>
        <c:delete val="1"/>
        <c:axPos val="r"/>
        <c:numFmt formatCode="General" sourceLinked="0"/>
        <c:majorTickMark val="none"/>
        <c:minorTickMark val="none"/>
        <c:tickLblPos val="nextTo"/>
        <c:crossAx val="108051072"/>
        <c:crosses val="max"/>
        <c:crossBetween val="between"/>
      </c:valAx>
      <c:dateAx>
        <c:axId val="1080510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08049536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.19726432044306755"/>
          <c:y val="0.79047773491681206"/>
          <c:w val="0.63233466995633192"/>
          <c:h val="0.2095222650831878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оказанных услуг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(ед.)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139</c:v>
                </c:pt>
                <c:pt idx="2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0-41D9-B855-28F926A8FD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Бесплатные услуги (ед.)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2631</c:v>
                </c:pt>
                <c:pt idx="1">
                  <c:v>3952</c:v>
                </c:pt>
                <c:pt idx="2">
                  <c:v>5498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0-41D9-B855-28F926A8FD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 получаталей поддержки (ед.)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1467</c:v>
                </c:pt>
                <c:pt idx="1">
                  <c:v>4485</c:v>
                </c:pt>
                <c:pt idx="2">
                  <c:v>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B-42DF-BA29-E46CC47708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Субъекты МСП - получатели поддержки (ед.)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326</c:v>
                </c:pt>
                <c:pt idx="1">
                  <c:v>774</c:v>
                </c:pt>
                <c:pt idx="2">
                  <c:v>4397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B-42DF-BA29-E46CC47708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112192"/>
        <c:axId val="115126272"/>
      </c:barChart>
      <c:catAx>
        <c:axId val="115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26272"/>
        <c:crosses val="autoZero"/>
        <c:auto val="1"/>
        <c:lblAlgn val="ctr"/>
        <c:lblOffset val="100"/>
        <c:noMultiLvlLbl val="0"/>
      </c:catAx>
      <c:valAx>
        <c:axId val="115126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1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выданных микрозаймов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Выданные в текущем году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39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4673-A906-8D0F34F6A0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Действующие микрозаймы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</c:v>
                </c:pt>
                <c:pt idx="1">
                  <c:v>79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9-4673-A906-8D0F34F6A0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877184"/>
        <c:axId val="114878720"/>
      </c:barChart>
      <c:dateAx>
        <c:axId val="1148771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14878720"/>
        <c:crosses val="autoZero"/>
        <c:auto val="1"/>
        <c:lblOffset val="100"/>
        <c:baseTimeUnit val="years"/>
      </c:dateAx>
      <c:valAx>
        <c:axId val="114878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877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Обучающие тренинги, организованные и проведённые Фондом</a:t>
            </a:r>
          </a:p>
        </c:rich>
      </c:tx>
      <c:layout>
        <c:manualLayout>
          <c:xMode val="edge"/>
          <c:yMode val="edge"/>
          <c:x val="0.12240624999999999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мероприятий (ед.)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6-4E84-A5EB-A569B01ECB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обученных (ед.)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171</c:v>
                </c:pt>
                <c:pt idx="1">
                  <c:v>281</c:v>
                </c:pt>
                <c:pt idx="2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6-4E84-A5EB-A569B01ECB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735360"/>
        <c:axId val="116749440"/>
      </c:barChart>
      <c:catAx>
        <c:axId val="1167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749440"/>
        <c:crosses val="autoZero"/>
        <c:auto val="1"/>
        <c:lblAlgn val="ctr"/>
        <c:lblOffset val="100"/>
        <c:noMultiLvlLbl val="0"/>
      </c:catAx>
      <c:valAx>
        <c:axId val="116749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7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5DBF-C9C7-44FD-A40A-CFE5C0D9DB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80D6E-2B26-4411-A69E-15A59ABD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9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0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80D6E-2B26-4411-A69E-15A59ABD28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8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80D6E-2B26-4411-A69E-15A59ABD28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80D6E-2B26-4411-A69E-15A59ABD28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4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3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9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8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7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7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6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85E9-F3BC-4BC3-90CE-81918CB7AB2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5CE9A0-1A08-425B-BB5A-34B32A4C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17511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D85B5F0-F4EF-4E60-84A0-B5E2EBFAD905}"/>
              </a:ext>
            </a:extLst>
          </p:cNvPr>
          <p:cNvSpPr txBox="1"/>
          <p:nvPr/>
        </p:nvSpPr>
        <p:spPr>
          <a:xfrm>
            <a:off x="10334241" y="1520028"/>
            <a:ext cx="1305309" cy="377643"/>
          </a:xfrm>
          <a:prstGeom prst="rect">
            <a:avLst/>
          </a:prstGeom>
          <a:solidFill>
            <a:srgbClr val="F08A25"/>
          </a:solidFill>
        </p:spPr>
        <p:txBody>
          <a:bodyPr vert="horz" wrap="square" lIns="0" tIns="69191" rIns="0" bIns="0" rtlCol="0">
            <a:spAutoFit/>
          </a:bodyPr>
          <a:lstStyle/>
          <a:p>
            <a:pPr marL="319879">
              <a:spcBef>
                <a:spcPts val="545"/>
              </a:spcBef>
            </a:pPr>
            <a:endParaRPr sz="2000" dirty="0">
              <a:latin typeface="Gill Sans MT"/>
              <a:cs typeface="Gill Sans M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D6C6D45-5977-4CCB-A924-A6B1E19D2B28}"/>
              </a:ext>
            </a:extLst>
          </p:cNvPr>
          <p:cNvSpPr txBox="1"/>
          <p:nvPr/>
        </p:nvSpPr>
        <p:spPr>
          <a:xfrm>
            <a:off x="7386320" y="2082102"/>
            <a:ext cx="4253230" cy="626649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/>
          <a:p>
            <a:pPr marL="8139">
              <a:spcBef>
                <a:spcPts val="87"/>
              </a:spcBef>
            </a:pPr>
            <a:r>
              <a:rPr sz="4000" spc="26" dirty="0">
                <a:solidFill>
                  <a:srgbClr val="252E4A"/>
                </a:solidFill>
                <a:latin typeface="Arial"/>
                <a:cs typeface="Arial"/>
              </a:rPr>
              <a:t>ГОДОВОЙ</a:t>
            </a:r>
            <a:r>
              <a:rPr sz="4000" spc="-179" dirty="0">
                <a:solidFill>
                  <a:srgbClr val="252E4A"/>
                </a:solidFill>
                <a:latin typeface="Arial"/>
                <a:cs typeface="Arial"/>
              </a:rPr>
              <a:t> </a:t>
            </a:r>
            <a:r>
              <a:rPr sz="4000" spc="-90" dirty="0">
                <a:solidFill>
                  <a:srgbClr val="252E4A"/>
                </a:solidFill>
                <a:latin typeface="Arial"/>
                <a:cs typeface="Arial"/>
              </a:rPr>
              <a:t>ОТЧЕТ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46D660-C51B-43ED-BCC1-5B138017F21B}"/>
              </a:ext>
            </a:extLst>
          </p:cNvPr>
          <p:cNvSpPr txBox="1"/>
          <p:nvPr/>
        </p:nvSpPr>
        <p:spPr>
          <a:xfrm>
            <a:off x="4775200" y="2789932"/>
            <a:ext cx="6864350" cy="148630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lang="ru-RU" sz="2200" spc="90" dirty="0">
                <a:solidFill>
                  <a:srgbClr val="26324A"/>
                </a:solidFill>
                <a:latin typeface="Arial"/>
                <a:cs typeface="Arial"/>
              </a:rPr>
              <a:t>Микрокредитная компания </a:t>
            </a:r>
          </a:p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lang="ru-RU" sz="2200" spc="90" dirty="0">
                <a:solidFill>
                  <a:srgbClr val="26324A"/>
                </a:solidFill>
                <a:latin typeface="Arial"/>
                <a:cs typeface="Arial"/>
              </a:rPr>
              <a:t>«Фонд развития и поддержки малого, среднего бизнеса муниципального образования Приозерский муниципальный район»</a:t>
            </a:r>
            <a:endParaRPr lang="ru-RU" sz="2200" dirty="0">
              <a:latin typeface="Arial"/>
              <a:cs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4F9D88-A21B-4802-9CE3-B05E9366D0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6" r="22956"/>
          <a:stretch/>
        </p:blipFill>
        <p:spPr>
          <a:xfrm>
            <a:off x="3265302" y="5175122"/>
            <a:ext cx="1728659" cy="13363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C85733-B27F-4190-8846-10BC8CDB20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3" t="4796" b="19858"/>
          <a:stretch/>
        </p:blipFill>
        <p:spPr>
          <a:xfrm>
            <a:off x="1240283" y="5216325"/>
            <a:ext cx="1663255" cy="12372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434805-B54E-4509-B9DE-9B919A96C7A1}"/>
              </a:ext>
            </a:extLst>
          </p:cNvPr>
          <p:cNvSpPr/>
          <p:nvPr/>
        </p:nvSpPr>
        <p:spPr>
          <a:xfrm>
            <a:off x="859156" y="5763942"/>
            <a:ext cx="65404" cy="823981"/>
          </a:xfrm>
          <a:prstGeom prst="rect">
            <a:avLst/>
          </a:prstGeom>
          <a:solidFill>
            <a:srgbClr val="F08A25"/>
          </a:solidFill>
          <a:ln>
            <a:solidFill>
              <a:srgbClr val="F08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636A81-2E54-4DF0-98B1-27965BB590B5}"/>
              </a:ext>
            </a:extLst>
          </p:cNvPr>
          <p:cNvSpPr/>
          <p:nvPr/>
        </p:nvSpPr>
        <p:spPr>
          <a:xfrm rot="5400000">
            <a:off x="6490577" y="913280"/>
            <a:ext cx="70002" cy="11332844"/>
          </a:xfrm>
          <a:prstGeom prst="rect">
            <a:avLst/>
          </a:prstGeom>
          <a:solidFill>
            <a:srgbClr val="F08A25"/>
          </a:solidFill>
          <a:ln>
            <a:solidFill>
              <a:srgbClr val="F08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495F5-1965-4F5C-872E-A05ED1DC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30" y="5256937"/>
            <a:ext cx="2469899" cy="101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87040-5CF6-41B0-9E0D-A6479B5AA3AB}"/>
              </a:ext>
            </a:extLst>
          </p:cNvPr>
          <p:cNvSpPr txBox="1"/>
          <p:nvPr/>
        </p:nvSpPr>
        <p:spPr>
          <a:xfrm>
            <a:off x="10504891" y="1478016"/>
            <a:ext cx="96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70084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649" y="359422"/>
            <a:ext cx="4381059" cy="5562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+mn-lt"/>
              </a:rPr>
              <a:t>ЦЕНТР НХП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31609"/>
              </p:ext>
            </p:extLst>
          </p:nvPr>
        </p:nvGraphicFramePr>
        <p:xfrm>
          <a:off x="548597" y="1180188"/>
          <a:ext cx="7181377" cy="182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6650">
                  <a:extLst>
                    <a:ext uri="{9D8B030D-6E8A-4147-A177-3AD203B41FA5}">
                      <a16:colId xmlns:a16="http://schemas.microsoft.com/office/drawing/2014/main" val="1559845930"/>
                    </a:ext>
                  </a:extLst>
                </a:gridCol>
                <a:gridCol w="816839">
                  <a:extLst>
                    <a:ext uri="{9D8B030D-6E8A-4147-A177-3AD203B41FA5}">
                      <a16:colId xmlns:a16="http://schemas.microsoft.com/office/drawing/2014/main" val="3788213275"/>
                    </a:ext>
                  </a:extLst>
                </a:gridCol>
                <a:gridCol w="816839">
                  <a:extLst>
                    <a:ext uri="{9D8B030D-6E8A-4147-A177-3AD203B41FA5}">
                      <a16:colId xmlns:a16="http://schemas.microsoft.com/office/drawing/2014/main" val="1620071287"/>
                    </a:ext>
                  </a:extLst>
                </a:gridCol>
                <a:gridCol w="1021049">
                  <a:extLst>
                    <a:ext uri="{9D8B030D-6E8A-4147-A177-3AD203B41FA5}">
                      <a16:colId xmlns:a16="http://schemas.microsoft.com/office/drawing/2014/main" val="2189245034"/>
                    </a:ext>
                  </a:extLst>
                </a:gridCol>
              </a:tblGrid>
              <a:tr h="3581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Центр Народных Художественных Промыслов: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97649"/>
                  </a:ext>
                </a:extLst>
              </a:tr>
              <a:tr h="358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65642"/>
                  </a:ext>
                </a:extLst>
              </a:tr>
              <a:tr h="341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Проведение мастер-классов в центре HXП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8/83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3/11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4/46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63435"/>
                  </a:ext>
                </a:extLst>
              </a:tr>
              <a:tr h="384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Участие центра НХП в мероприятиях (ярмарки, выставки и др.) 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7/134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14/44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7/27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81743"/>
                  </a:ext>
                </a:extLst>
              </a:tr>
              <a:tr h="384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т.ч. выездные (Бокситогорск, Волхов, Сосновый Бор, Санкт-Петербург, Гатчина)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4/6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7/10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3/3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2968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C03F5F-D3E6-451D-AC0C-F6C4CA767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9" y="1158445"/>
            <a:ext cx="4015376" cy="301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B7624-E651-4DFF-A426-9F6CFE2889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/>
          <a:stretch/>
        </p:blipFill>
        <p:spPr>
          <a:xfrm>
            <a:off x="7821229" y="3572287"/>
            <a:ext cx="4026096" cy="322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C047E5-604C-4586-A3DB-AFFF19DED8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81" y="3104511"/>
            <a:ext cx="2771168" cy="369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50A6F4-5FAC-48E3-A57F-D791540E0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9" y="3224466"/>
            <a:ext cx="4606642" cy="345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Рабочий стол\Директор\Сайт\2018\Упр_сайтом\2018-10-15_08-38-12.png">
            <a:extLst>
              <a:ext uri="{FF2B5EF4-FFF2-40B4-BE49-F238E27FC236}">
                <a16:creationId xmlns:a16="http://schemas.microsoft.com/office/drawing/2014/main" id="{773F2FE7-BC81-4807-BAA4-FC7B4567120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17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11" y="1682903"/>
            <a:ext cx="11924778" cy="34921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Микрокредитная компания «Фонд развития и поддержки малого, среднего бизнеса муниципального образования Приозерский муниципальный район»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 eaLnBrk="0" fontAlgn="base" hangingPunct="0">
              <a:buNone/>
            </a:pPr>
            <a:r>
              <a:rPr lang="ru-RU" b="1" dirty="0"/>
              <a:t>г. Приозерск, ул. Ленина д. 36 </a:t>
            </a:r>
            <a:endParaRPr lang="ru-RU" dirty="0"/>
          </a:p>
          <a:p>
            <a:pPr marL="0" indent="0" algn="ctr" eaLnBrk="0" fontAlgn="base" hangingPunct="0">
              <a:buNone/>
            </a:pPr>
            <a:r>
              <a:rPr lang="ru-RU" b="1" dirty="0"/>
              <a:t>тел. 8 (81379) 31-862,  8-921-778-62-13</a:t>
            </a:r>
            <a:endParaRPr lang="ru-RU" dirty="0"/>
          </a:p>
          <a:p>
            <a:pPr marL="0" indent="0" eaLnBrk="0" fontAlgn="base" hangingPunc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 eaLnBrk="0" fontAlgn="base" hangingPunct="0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9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11" y="1513476"/>
            <a:ext cx="11924778" cy="3492194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 СОЦИАЛЬНЫХ СЕТЯХ:</a:t>
            </a:r>
          </a:p>
          <a:p>
            <a:pPr marL="0" indent="0" algn="ctr" eaLnBrk="0" fontAlgn="base" hangingPunct="0">
              <a:buNone/>
            </a:pP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8609DE-40D8-4404-959C-3FAD10E84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80" y="3598427"/>
            <a:ext cx="1771650" cy="1771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70CD73-BE61-41C3-9C2C-66C81B6F4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1" y="3612483"/>
            <a:ext cx="1771651" cy="17859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C4B4BD-B65B-442F-8D69-74177592F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50" y="3607722"/>
            <a:ext cx="1752600" cy="1790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723788-2630-49F0-B4E9-7DDBFD4A3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58" y="3607722"/>
            <a:ext cx="1752600" cy="17907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C906088-3740-42A5-9A6F-E8460424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007" y="5677609"/>
            <a:ext cx="3140425" cy="4618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http://biznesfond.ru 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7FCE62-2A7F-4C1B-B50A-3F4E8A56380C}"/>
              </a:ext>
            </a:extLst>
          </p:cNvPr>
          <p:cNvSpPr txBox="1"/>
          <p:nvPr/>
        </p:nvSpPr>
        <p:spPr>
          <a:xfrm>
            <a:off x="2654000" y="2647285"/>
            <a:ext cx="355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http://priozersk.813.ru 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92C5E-CAB2-43BB-A680-7AAEE037B7EC}"/>
              </a:ext>
            </a:extLst>
          </p:cNvPr>
          <p:cNvSpPr txBox="1"/>
          <p:nvPr/>
        </p:nvSpPr>
        <p:spPr>
          <a:xfrm>
            <a:off x="7224533" y="2643008"/>
            <a:ext cx="6609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priozersk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DB50A-3E96-41BB-831E-CA775E212B41}"/>
              </a:ext>
            </a:extLst>
          </p:cNvPr>
          <p:cNvSpPr txBox="1"/>
          <p:nvPr/>
        </p:nvSpPr>
        <p:spPr>
          <a:xfrm>
            <a:off x="5551324" y="5546947"/>
            <a:ext cx="4309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ВКонтакте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https://vk.com/priozersk_fond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5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202088"/>
              </p:ext>
            </p:extLst>
          </p:nvPr>
        </p:nvGraphicFramePr>
        <p:xfrm>
          <a:off x="651353" y="1397906"/>
          <a:ext cx="75531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43866" y="1492926"/>
            <a:ext cx="576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Приозерский район (чел.)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352" y="5704706"/>
            <a:ext cx="755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Данные ПЕТРОСТАТА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58233"/>
            <a:ext cx="599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ЧИСЛЕННОСТЬ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46" y="1559491"/>
            <a:ext cx="34518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51353" y="6196783"/>
            <a:ext cx="1059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Количество субъектов МСП, </a:t>
            </a:r>
            <a:r>
              <a:rPr lang="ru-RU" sz="2400" b="1" dirty="0" err="1">
                <a:solidFill>
                  <a:srgbClr val="FF0000"/>
                </a:solidFill>
              </a:rPr>
              <a:t>самозанятых</a:t>
            </a:r>
            <a:r>
              <a:rPr lang="ru-RU" sz="2400" b="1" dirty="0">
                <a:solidFill>
                  <a:srgbClr val="FF0000"/>
                </a:solidFill>
              </a:rPr>
              <a:t> (по данным ФНС)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353" y="480432"/>
            <a:ext cx="513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ПОКАЗАТЕЛИ  МСП</a:t>
            </a: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81D5790E-09CC-43B3-AF3D-D20AD355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095734"/>
              </p:ext>
            </p:extLst>
          </p:nvPr>
        </p:nvGraphicFramePr>
        <p:xfrm>
          <a:off x="381000" y="1311300"/>
          <a:ext cx="5568863" cy="486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81D5790E-09CC-43B3-AF3D-D20AD355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258697"/>
              </p:ext>
            </p:extLst>
          </p:nvPr>
        </p:nvGraphicFramePr>
        <p:xfrm>
          <a:off x="6204155" y="1421915"/>
          <a:ext cx="5726621" cy="463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091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14">
            <a:extLst>
              <a:ext uri="{FF2B5EF4-FFF2-40B4-BE49-F238E27FC236}">
                <a16:creationId xmlns:a16="http://schemas.microsoft.com/office/drawing/2014/main" id="{ACD4A07D-CE59-4F4E-8BFE-3D7FBD735D4F}"/>
              </a:ext>
            </a:extLst>
          </p:cNvPr>
          <p:cNvGrpSpPr>
            <a:grpSpLocks/>
          </p:cNvGrpSpPr>
          <p:nvPr/>
        </p:nvGrpSpPr>
        <p:grpSpPr bwMode="auto">
          <a:xfrm rot="18638518">
            <a:off x="4504527" y="3916268"/>
            <a:ext cx="1176659" cy="1772827"/>
            <a:chOff x="4289377" y="1851949"/>
            <a:chExt cx="1284790" cy="1132499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8ECC5BB1-EF27-440B-9EBD-EDC58F1E797F}"/>
                </a:ext>
              </a:extLst>
            </p:cNvPr>
            <p:cNvCxnSpPr/>
            <p:nvPr/>
          </p:nvCxnSpPr>
          <p:spPr>
            <a:xfrm>
              <a:off x="4289377" y="1851949"/>
              <a:ext cx="509963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9F421ACB-8AF8-46EF-93D2-342915F7368B}"/>
                </a:ext>
              </a:extLst>
            </p:cNvPr>
            <p:cNvCxnSpPr/>
            <p:nvPr/>
          </p:nvCxnSpPr>
          <p:spPr>
            <a:xfrm>
              <a:off x="4799340" y="1851949"/>
              <a:ext cx="774827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14">
            <a:extLst>
              <a:ext uri="{FF2B5EF4-FFF2-40B4-BE49-F238E27FC236}">
                <a16:creationId xmlns:a16="http://schemas.microsoft.com/office/drawing/2014/main" id="{FE5354A4-1E48-40A5-8173-98610EB1232F}"/>
              </a:ext>
            </a:extLst>
          </p:cNvPr>
          <p:cNvGrpSpPr>
            <a:grpSpLocks/>
          </p:cNvGrpSpPr>
          <p:nvPr/>
        </p:nvGrpSpPr>
        <p:grpSpPr bwMode="auto">
          <a:xfrm rot="17550532">
            <a:off x="4581619" y="4633697"/>
            <a:ext cx="1176659" cy="1772827"/>
            <a:chOff x="4289377" y="1851949"/>
            <a:chExt cx="1284790" cy="1132499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FE919FCC-0550-489C-8CE1-D1CF1D5D1A9F}"/>
                </a:ext>
              </a:extLst>
            </p:cNvPr>
            <p:cNvCxnSpPr/>
            <p:nvPr/>
          </p:nvCxnSpPr>
          <p:spPr>
            <a:xfrm>
              <a:off x="4289377" y="1851949"/>
              <a:ext cx="509963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D73E1D53-C6A8-483B-B7DA-274DD4417D60}"/>
                </a:ext>
              </a:extLst>
            </p:cNvPr>
            <p:cNvCxnSpPr/>
            <p:nvPr/>
          </p:nvCxnSpPr>
          <p:spPr>
            <a:xfrm>
              <a:off x="4799340" y="1851949"/>
              <a:ext cx="774827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1111"/>
            <a:ext cx="6737745" cy="45285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ru-RU" sz="28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УСЛУГИ МКК «ФОНД РАЗВИТИЯ БИЗНЕСА»</a:t>
            </a:r>
            <a:b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3100" b="1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2341" y="4452948"/>
            <a:ext cx="38920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407461" y="5149982"/>
            <a:ext cx="1424083" cy="117953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467261" y="5138459"/>
            <a:ext cx="387392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4069433" y="2361664"/>
            <a:ext cx="1562241" cy="1948713"/>
            <a:chOff x="4289377" y="1851949"/>
            <a:chExt cx="1284790" cy="1132499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289377" y="1851949"/>
              <a:ext cx="509963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799340" y="1851949"/>
              <a:ext cx="774827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5"/>
          <p:cNvGrpSpPr>
            <a:grpSpLocks/>
          </p:cNvGrpSpPr>
          <p:nvPr/>
        </p:nvGrpSpPr>
        <p:grpSpPr bwMode="auto">
          <a:xfrm>
            <a:off x="4482703" y="3443213"/>
            <a:ext cx="1040891" cy="1003785"/>
            <a:chOff x="4289377" y="1851949"/>
            <a:chExt cx="1284790" cy="1132499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289377" y="1851949"/>
              <a:ext cx="509447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798824" y="1851949"/>
              <a:ext cx="775343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 flipH="1">
            <a:off x="6683426" y="2482821"/>
            <a:ext cx="1140455" cy="1827552"/>
            <a:chOff x="4289377" y="1851949"/>
            <a:chExt cx="1284790" cy="113249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289377" y="1851949"/>
              <a:ext cx="509837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799214" y="1851949"/>
              <a:ext cx="774953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5332222" y="4223964"/>
            <a:ext cx="2265377" cy="1443031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>
            <a:normAutofit/>
          </a:bodyPr>
          <a:lstStyle/>
          <a:p>
            <a:pPr algn="ctr" defTabSz="400777"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grpSp>
        <p:nvGrpSpPr>
          <p:cNvPr id="18" name="Группа 21"/>
          <p:cNvGrpSpPr>
            <a:grpSpLocks/>
          </p:cNvGrpSpPr>
          <p:nvPr/>
        </p:nvGrpSpPr>
        <p:grpSpPr bwMode="auto">
          <a:xfrm>
            <a:off x="217532" y="2047254"/>
            <a:ext cx="3467104" cy="846637"/>
            <a:chOff x="962671" y="1615893"/>
            <a:chExt cx="4901292" cy="1064275"/>
          </a:xfrm>
        </p:grpSpPr>
        <p:grpSp>
          <p:nvGrpSpPr>
            <p:cNvPr id="19" name="Группа 8"/>
            <p:cNvGrpSpPr>
              <a:grpSpLocks/>
            </p:cNvGrpSpPr>
            <p:nvPr/>
          </p:nvGrpSpPr>
          <p:grpSpPr bwMode="auto">
            <a:xfrm>
              <a:off x="962671" y="1615893"/>
              <a:ext cx="4901292" cy="1064275"/>
              <a:chOff x="1022018" y="3341054"/>
              <a:chExt cx="4901292" cy="782508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1024764" y="3341054"/>
                <a:ext cx="4898546" cy="772018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030438" y="3350213"/>
                <a:ext cx="419686" cy="773349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1022018" y="3547707"/>
                <a:ext cx="330251" cy="37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1</a:t>
                </a:r>
                <a:endParaRPr lang="ru-RU" sz="1200" dirty="0">
                  <a:solidFill>
                    <a:srgbClr val="F7F2E5"/>
                  </a:solidFill>
                  <a:latin typeface="Arial Black" pitchFamily="34" charset="0"/>
                  <a:cs typeface="Arial" charset="0"/>
                </a:endParaRPr>
              </a:p>
            </p:txBody>
          </p:sp>
        </p:grpSp>
        <p:sp>
          <p:nvSpPr>
            <p:cNvPr id="20" name="Прямоугольник 50"/>
            <p:cNvSpPr>
              <a:spLocks noChangeArrowheads="1"/>
            </p:cNvSpPr>
            <p:nvPr/>
          </p:nvSpPr>
          <p:spPr bwMode="auto">
            <a:xfrm>
              <a:off x="1423697" y="1947451"/>
              <a:ext cx="4253398" cy="38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КОНСУЛЬТАЦИОННЫЕ</a:t>
              </a:r>
            </a:p>
          </p:txBody>
        </p:sp>
      </p:grpSp>
      <p:grpSp>
        <p:nvGrpSpPr>
          <p:cNvPr id="24" name="Группа 20"/>
          <p:cNvGrpSpPr>
            <a:grpSpLocks/>
          </p:cNvGrpSpPr>
          <p:nvPr/>
        </p:nvGrpSpPr>
        <p:grpSpPr bwMode="auto">
          <a:xfrm>
            <a:off x="219776" y="3032971"/>
            <a:ext cx="3459215" cy="826647"/>
            <a:chOff x="945308" y="2488694"/>
            <a:chExt cx="3459191" cy="1037826"/>
          </a:xfrm>
        </p:grpSpPr>
        <p:grpSp>
          <p:nvGrpSpPr>
            <p:cNvPr id="25" name="Группа 51"/>
            <p:cNvGrpSpPr>
              <a:grpSpLocks/>
            </p:cNvGrpSpPr>
            <p:nvPr/>
          </p:nvGrpSpPr>
          <p:grpSpPr bwMode="auto">
            <a:xfrm>
              <a:off x="945308" y="2488694"/>
              <a:ext cx="3459191" cy="1037826"/>
              <a:chOff x="1004655" y="3341056"/>
              <a:chExt cx="3459191" cy="76306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1014816" y="3341056"/>
                <a:ext cx="3449030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006119" y="3341056"/>
                <a:ext cx="291447" cy="759073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54"/>
              <p:cNvSpPr txBox="1">
                <a:spLocks noChangeArrowheads="1"/>
              </p:cNvSpPr>
              <p:nvPr/>
            </p:nvSpPr>
            <p:spPr bwMode="auto">
              <a:xfrm>
                <a:off x="1004655" y="3562238"/>
                <a:ext cx="399763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6" name="Прямоугольник 55"/>
            <p:cNvSpPr>
              <a:spLocks noChangeArrowheads="1"/>
            </p:cNvSpPr>
            <p:nvPr/>
          </p:nvSpPr>
          <p:spPr bwMode="auto">
            <a:xfrm>
              <a:off x="1232563" y="2814405"/>
              <a:ext cx="3044511" cy="38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ФИНАНСОВЫЕ</a:t>
              </a:r>
            </a:p>
          </p:txBody>
        </p:sp>
      </p:grpSp>
      <p:grpSp>
        <p:nvGrpSpPr>
          <p:cNvPr id="30" name="Группа 7"/>
          <p:cNvGrpSpPr>
            <a:grpSpLocks/>
          </p:cNvGrpSpPr>
          <p:nvPr/>
        </p:nvGrpSpPr>
        <p:grpSpPr bwMode="auto">
          <a:xfrm>
            <a:off x="219474" y="4023881"/>
            <a:ext cx="3343899" cy="816936"/>
            <a:chOff x="860610" y="3473083"/>
            <a:chExt cx="3429144" cy="1026041"/>
          </a:xfrm>
        </p:grpSpPr>
        <p:grpSp>
          <p:nvGrpSpPr>
            <p:cNvPr id="31" name="Группа 56"/>
            <p:cNvGrpSpPr>
              <a:grpSpLocks/>
            </p:cNvGrpSpPr>
            <p:nvPr/>
          </p:nvGrpSpPr>
          <p:grpSpPr bwMode="auto">
            <a:xfrm>
              <a:off x="860610" y="3473083"/>
              <a:ext cx="3429144" cy="1026041"/>
              <a:chOff x="919957" y="3365740"/>
              <a:chExt cx="3429144" cy="754396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930685" y="3371399"/>
                <a:ext cx="3418416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38804" y="3365740"/>
                <a:ext cx="294588" cy="747407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60"/>
              <p:cNvSpPr txBox="1">
                <a:spLocks noChangeArrowheads="1"/>
              </p:cNvSpPr>
              <p:nvPr/>
            </p:nvSpPr>
            <p:spPr bwMode="auto">
              <a:xfrm>
                <a:off x="919957" y="3580024"/>
                <a:ext cx="439741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2" name="Прямоугольник 61"/>
            <p:cNvSpPr>
              <a:spLocks noChangeArrowheads="1"/>
            </p:cNvSpPr>
            <p:nvPr/>
          </p:nvSpPr>
          <p:spPr bwMode="auto">
            <a:xfrm>
              <a:off x="1169175" y="3796670"/>
              <a:ext cx="3118801" cy="38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ИМУЩЕСТВЕННЫЕ</a:t>
              </a:r>
            </a:p>
          </p:txBody>
        </p:sp>
      </p:grpSp>
      <p:grpSp>
        <p:nvGrpSpPr>
          <p:cNvPr id="36" name="Группа 5"/>
          <p:cNvGrpSpPr>
            <a:grpSpLocks/>
          </p:cNvGrpSpPr>
          <p:nvPr/>
        </p:nvGrpSpPr>
        <p:grpSpPr bwMode="auto">
          <a:xfrm>
            <a:off x="216478" y="4972326"/>
            <a:ext cx="3511254" cy="899447"/>
            <a:chOff x="899610" y="5319853"/>
            <a:chExt cx="3511791" cy="781745"/>
          </a:xfrm>
        </p:grpSpPr>
        <p:grpSp>
          <p:nvGrpSpPr>
            <p:cNvPr id="37" name="Группа 67"/>
            <p:cNvGrpSpPr>
              <a:grpSpLocks/>
            </p:cNvGrpSpPr>
            <p:nvPr/>
          </p:nvGrpSpPr>
          <p:grpSpPr bwMode="auto">
            <a:xfrm>
              <a:off x="899610" y="5319853"/>
              <a:ext cx="3511791" cy="781745"/>
              <a:chOff x="952056" y="3336218"/>
              <a:chExt cx="3511791" cy="574779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955055" y="3341054"/>
                <a:ext cx="3508792" cy="569943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965519" y="3336218"/>
                <a:ext cx="277136" cy="566221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70"/>
              <p:cNvSpPr txBox="1">
                <a:spLocks noChangeArrowheads="1"/>
              </p:cNvSpPr>
              <p:nvPr/>
            </p:nvSpPr>
            <p:spPr bwMode="auto">
              <a:xfrm>
                <a:off x="952056" y="3466606"/>
                <a:ext cx="482699" cy="318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38" name="Прямоугольник 71"/>
            <p:cNvSpPr>
              <a:spLocks noChangeArrowheads="1"/>
            </p:cNvSpPr>
            <p:nvPr/>
          </p:nvSpPr>
          <p:spPr bwMode="auto">
            <a:xfrm>
              <a:off x="1190208" y="5580266"/>
              <a:ext cx="3065068" cy="267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ИНФОРМАЦИОННЫЕ</a:t>
              </a:r>
            </a:p>
          </p:txBody>
        </p:sp>
      </p:grpSp>
      <p:grpSp>
        <p:nvGrpSpPr>
          <p:cNvPr id="42" name="Группа 1"/>
          <p:cNvGrpSpPr>
            <a:grpSpLocks/>
          </p:cNvGrpSpPr>
          <p:nvPr/>
        </p:nvGrpSpPr>
        <p:grpSpPr bwMode="auto">
          <a:xfrm>
            <a:off x="7749663" y="2105502"/>
            <a:ext cx="3591526" cy="1567468"/>
            <a:chOff x="7461641" y="1792059"/>
            <a:chExt cx="3590692" cy="689225"/>
          </a:xfrm>
        </p:grpSpPr>
        <p:grpSp>
          <p:nvGrpSpPr>
            <p:cNvPr id="43" name="Группа 72"/>
            <p:cNvGrpSpPr>
              <a:grpSpLocks/>
            </p:cNvGrpSpPr>
            <p:nvPr/>
          </p:nvGrpSpPr>
          <p:grpSpPr bwMode="auto">
            <a:xfrm>
              <a:off x="7461641" y="1792059"/>
              <a:ext cx="3590692" cy="684603"/>
              <a:chOff x="955040" y="3341057"/>
              <a:chExt cx="3590692" cy="503355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955040" y="3341057"/>
                <a:ext cx="3590692" cy="503355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55040" y="3341057"/>
                <a:ext cx="289572" cy="503355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75"/>
              <p:cNvSpPr txBox="1">
                <a:spLocks noChangeArrowheads="1"/>
              </p:cNvSpPr>
              <p:nvPr/>
            </p:nvSpPr>
            <p:spPr bwMode="auto">
              <a:xfrm>
                <a:off x="968460" y="3434982"/>
                <a:ext cx="399764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5</a:t>
                </a:r>
              </a:p>
            </p:txBody>
          </p:sp>
        </p:grpSp>
        <p:sp>
          <p:nvSpPr>
            <p:cNvPr id="44" name="Прямоугольник 76"/>
            <p:cNvSpPr>
              <a:spLocks noChangeArrowheads="1"/>
            </p:cNvSpPr>
            <p:nvPr/>
          </p:nvSpPr>
          <p:spPr bwMode="auto">
            <a:xfrm>
              <a:off x="7911184" y="1951237"/>
              <a:ext cx="2691607" cy="53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endParaRPr lang="ru-RU" sz="1600" b="1" dirty="0">
                <a:solidFill>
                  <a:srgbClr val="562212"/>
                </a:solidFill>
                <a:latin typeface="Arial" charset="0"/>
                <a:cs typeface="Arial" charset="0"/>
              </a:endParaRPr>
            </a:p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endParaRPr lang="ru-RU" sz="1600" b="1" dirty="0">
                <a:solidFill>
                  <a:srgbClr val="562212"/>
                </a:solidFill>
                <a:latin typeface="Arial" charset="0"/>
                <a:cs typeface="Arial" charset="0"/>
              </a:endParaRPr>
            </a:p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6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ОБУЧАЮЩИЕ ПРОГРАММЫ</a:t>
              </a:r>
            </a:p>
          </p:txBody>
        </p:sp>
      </p:grpSp>
      <p:grpSp>
        <p:nvGrpSpPr>
          <p:cNvPr id="48" name="Группа 95"/>
          <p:cNvGrpSpPr>
            <a:grpSpLocks/>
          </p:cNvGrpSpPr>
          <p:nvPr/>
        </p:nvGrpSpPr>
        <p:grpSpPr bwMode="auto">
          <a:xfrm>
            <a:off x="7745037" y="3910782"/>
            <a:ext cx="3638592" cy="1991595"/>
            <a:chOff x="951839" y="3341058"/>
            <a:chExt cx="3639790" cy="50335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953649" y="3341058"/>
              <a:ext cx="3637980" cy="503356"/>
            </a:xfrm>
            <a:prstGeom prst="rect">
              <a:avLst/>
            </a:prstGeom>
            <a:solidFill>
              <a:srgbClr val="F2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0777"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53649" y="3341058"/>
              <a:ext cx="291546" cy="503356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0777">
                <a:defRPr/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51" name="TextBox 105"/>
            <p:cNvSpPr txBox="1">
              <a:spLocks noChangeArrowheads="1"/>
            </p:cNvSpPr>
            <p:nvPr/>
          </p:nvSpPr>
          <p:spPr bwMode="auto">
            <a:xfrm>
              <a:off x="951839" y="3427982"/>
              <a:ext cx="640395" cy="318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0077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F7F2E5"/>
                  </a:solidFill>
                  <a:latin typeface="Arial Black" pitchFamily="34" charset="0"/>
                  <a:cs typeface="Arial" charset="0"/>
                </a:rPr>
                <a:t>6</a:t>
              </a:r>
            </a:p>
          </p:txBody>
        </p:sp>
      </p:grpSp>
      <p:sp>
        <p:nvSpPr>
          <p:cNvPr id="52" name="Прямоугольник 106"/>
          <p:cNvSpPr>
            <a:spLocks noChangeArrowheads="1"/>
          </p:cNvSpPr>
          <p:nvPr/>
        </p:nvSpPr>
        <p:spPr bwMode="auto">
          <a:xfrm>
            <a:off x="8266388" y="3921541"/>
            <a:ext cx="2595891" cy="15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55" tIns="40078" rIns="80155" bIns="40078" anchor="ctr">
            <a:spAutoFit/>
          </a:bodyPr>
          <a:lstStyle/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r>
              <a:rPr lang="ru-RU" b="1" dirty="0">
                <a:solidFill>
                  <a:srgbClr val="562212"/>
                </a:solidFill>
                <a:latin typeface="Arial" charset="0"/>
                <a:cs typeface="Arial" charset="0"/>
              </a:rPr>
              <a:t>Центр НХП</a:t>
            </a: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Прямоугольник 128"/>
          <p:cNvSpPr>
            <a:spLocks noChangeArrowheads="1"/>
          </p:cNvSpPr>
          <p:nvPr/>
        </p:nvSpPr>
        <p:spPr bwMode="auto">
          <a:xfrm>
            <a:off x="5397594" y="3486331"/>
            <a:ext cx="22030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dirty="0"/>
              <a:t> </a:t>
            </a:r>
          </a:p>
          <a:p>
            <a:pPr algn="ctr"/>
            <a:endParaRPr lang="ru-RU" sz="1400" dirty="0"/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МКК «ФОНД РАЗВИТИЯ БИЗНЕСА»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pic>
        <p:nvPicPr>
          <p:cNvPr id="57" name="Picture 6" descr="https://im0-tub-ru.yandex.net/i?id=21eef43d48d173020890b10e99362112&amp;n=13&amp;exp=1"/>
          <p:cNvPicPr>
            <a:picLocks noChangeArrowheads="1"/>
          </p:cNvPicPr>
          <p:nvPr/>
        </p:nvPicPr>
        <p:blipFill rotWithShape="1">
          <a:blip r:embed="rId3" cstate="print"/>
          <a:srcRect l="13184" t="-1081" r="3120" b="1081"/>
          <a:stretch/>
        </p:blipFill>
        <p:spPr bwMode="auto">
          <a:xfrm>
            <a:off x="3571632" y="3003719"/>
            <a:ext cx="1343874" cy="891879"/>
          </a:xfrm>
          <a:prstGeom prst="rect">
            <a:avLst/>
          </a:prstGeom>
          <a:noFill/>
        </p:spPr>
      </p:pic>
      <p:pic>
        <p:nvPicPr>
          <p:cNvPr id="60" name="Picture 6" descr="https://opt-1288883.ssl.1c-bitrix-cdn.ru/upload/iblock/648/predlozhenie.jpg?158756597027011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32" y="3990433"/>
            <a:ext cx="1343874" cy="937538"/>
          </a:xfrm>
          <a:prstGeom prst="rect">
            <a:avLst/>
          </a:prstGeom>
          <a:noFill/>
        </p:spPr>
      </p:pic>
      <p:pic>
        <p:nvPicPr>
          <p:cNvPr id="61" name="Picture 4" descr="http://tulskaya-pravda.ru/upload/iblock/109/109be453a133b00d7c502f484424541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0605" y="4974681"/>
            <a:ext cx="1325929" cy="891879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rrowheads="1"/>
          </p:cNvPicPr>
          <p:nvPr/>
        </p:nvPicPr>
        <p:blipFill rotWithShape="1">
          <a:blip r:embed="rId6" cstate="print"/>
          <a:srcRect l="5087" r="6764"/>
          <a:stretch/>
        </p:blipFill>
        <p:spPr bwMode="auto">
          <a:xfrm>
            <a:off x="3561639" y="2036624"/>
            <a:ext cx="1363860" cy="8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DB5AF3-338C-4243-9467-FFCCFEB3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26" y="2100529"/>
            <a:ext cx="1783601" cy="9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EC989E-1AA0-4A35-A033-F4D0746A7A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6"/>
          <a:stretch/>
        </p:blipFill>
        <p:spPr>
          <a:xfrm>
            <a:off x="8276472" y="4267183"/>
            <a:ext cx="2575722" cy="173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Рисунок 69" descr="D:\Рабочий стол\Директор\Сайт\2018\Упр_сайтом\2018-10-15_08-38-12.png">
            <a:extLst>
              <a:ext uri="{FF2B5EF4-FFF2-40B4-BE49-F238E27FC236}">
                <a16:creationId xmlns:a16="http://schemas.microsoft.com/office/drawing/2014/main" id="{4706EE72-43F1-4F2A-9F52-47FE0A72DEB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28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649" y="389759"/>
            <a:ext cx="6025369" cy="495561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+mn-lt"/>
              </a:rPr>
              <a:t>КОНСУЛЬТАЦИОННАЯ ПОДДЕРЖКА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09F3558-7F22-4C92-8677-1F0B86825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43904"/>
              </p:ext>
            </p:extLst>
          </p:nvPr>
        </p:nvGraphicFramePr>
        <p:xfrm>
          <a:off x="2032000" y="117602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3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649" y="363126"/>
            <a:ext cx="5715268" cy="5488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+mn-lt"/>
              </a:rPr>
              <a:t>ФИНАНСОВАЯ ПОДДЕРЖКА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51419"/>
              </p:ext>
            </p:extLst>
          </p:nvPr>
        </p:nvGraphicFramePr>
        <p:xfrm>
          <a:off x="2305236" y="5467386"/>
          <a:ext cx="7581529" cy="1051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5153">
                  <a:extLst>
                    <a:ext uri="{9D8B030D-6E8A-4147-A177-3AD203B41FA5}">
                      <a16:colId xmlns:a16="http://schemas.microsoft.com/office/drawing/2014/main" val="2946197267"/>
                    </a:ext>
                  </a:extLst>
                </a:gridCol>
                <a:gridCol w="1174250">
                  <a:extLst>
                    <a:ext uri="{9D8B030D-6E8A-4147-A177-3AD203B41FA5}">
                      <a16:colId xmlns:a16="http://schemas.microsoft.com/office/drawing/2014/main" val="3913406224"/>
                    </a:ext>
                  </a:extLst>
                </a:gridCol>
                <a:gridCol w="1286063">
                  <a:extLst>
                    <a:ext uri="{9D8B030D-6E8A-4147-A177-3AD203B41FA5}">
                      <a16:colId xmlns:a16="http://schemas.microsoft.com/office/drawing/2014/main" val="1140986132"/>
                    </a:ext>
                  </a:extLst>
                </a:gridCol>
                <a:gridCol w="1286063">
                  <a:extLst>
                    <a:ext uri="{9D8B030D-6E8A-4147-A177-3AD203B41FA5}">
                      <a16:colId xmlns:a16="http://schemas.microsoft.com/office/drawing/2014/main" val="3896925506"/>
                    </a:ext>
                  </a:extLst>
                </a:gridCol>
              </a:tblGrid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</a:rPr>
                        <a:t>Выданные займы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95797"/>
                  </a:ext>
                </a:extLst>
              </a:tr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</a:rPr>
                        <a:t>общая сумма выданных микрозаймов, тыс. руб.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32554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03774"/>
                  </a:ext>
                </a:extLst>
              </a:tr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сумма займа, тыс. руб.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1015,38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930,11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99943588"/>
              </p:ext>
            </p:extLst>
          </p:nvPr>
        </p:nvGraphicFramePr>
        <p:xfrm>
          <a:off x="2862405" y="1381279"/>
          <a:ext cx="6467190" cy="373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D:\Рабочий стол\Директор\Сайт\2018\Упр_сайтом\2018-10-15_08-38-12.png">
            <a:extLst>
              <a:ext uri="{FF2B5EF4-FFF2-40B4-BE49-F238E27FC236}">
                <a16:creationId xmlns:a16="http://schemas.microsoft.com/office/drawing/2014/main" id="{36572347-C649-4B07-A518-E6A7276BE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75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92" y="457841"/>
            <a:ext cx="6025369" cy="6299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ИМУЩЕСТВЕННАЯ ПОДДЕРЖКА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67575"/>
              </p:ext>
            </p:extLst>
          </p:nvPr>
        </p:nvGraphicFramePr>
        <p:xfrm>
          <a:off x="504092" y="1409701"/>
          <a:ext cx="11392633" cy="117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2633">
                  <a:extLst>
                    <a:ext uri="{9D8B030D-6E8A-4147-A177-3AD203B41FA5}">
                      <a16:colId xmlns:a16="http://schemas.microsoft.com/office/drawing/2014/main" val="1926204172"/>
                    </a:ext>
                  </a:extLst>
                </a:gridCol>
              </a:tblGrid>
              <a:tr h="1170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Общая площадь Бизнес-инкубатора Фонда —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995,8 кв.м.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 состоянию на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01.01.24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года в Бизнес-инкубаторе Фонда расположено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15 хозяйствующих субъектов, из них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11 субъектов малого и среднего предпринимательства,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4 самозанятых, которыми создано 20 рабочих мест,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которые занимают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670,0 кв.м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году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подано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заявки на размещение в Бизнес-инкубаторе,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проведено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конкурса по отбору претендентов на размещение субъектов малого и среднего предпринимательства в Бизнес-инкубаторе Фонда. По итогам конкурса заключено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договора аренды нежилого помещения. Наполняемость бизнес-инкубатора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100%.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75057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54827C-BE62-43A8-94CD-CD1631597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/>
          <a:stretch/>
        </p:blipFill>
        <p:spPr>
          <a:xfrm rot="5400000">
            <a:off x="2942713" y="3411018"/>
            <a:ext cx="3363406" cy="252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1FCA03-06D2-484B-9A91-73F5E5865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4" y="2989946"/>
            <a:ext cx="2522556" cy="336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870408-C1F3-4F6B-9637-1B3CE1AD11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831" y="2989946"/>
            <a:ext cx="2522556" cy="336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6B3214-8F42-4384-B2D0-78928CA322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62" y="2989946"/>
            <a:ext cx="2522555" cy="336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6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28" y="2596004"/>
            <a:ext cx="2741370" cy="2947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3848" y="2051006"/>
            <a:ext cx="5875751" cy="4618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http://biznesfond.ru 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354" y="543591"/>
            <a:ext cx="627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ИНФОРМАЦИОННАЯ ПОДДЕРЖКА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14" y="2948398"/>
            <a:ext cx="2978998" cy="2179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4" y="2863272"/>
            <a:ext cx="3181345" cy="2048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7ED73-2C65-45B8-A75E-B6FCFC2D1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84" y="2512876"/>
            <a:ext cx="1817759" cy="29693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3712EE-0FA3-4935-AE13-242C195674F0}"/>
              </a:ext>
            </a:extLst>
          </p:cNvPr>
          <p:cNvSpPr txBox="1"/>
          <p:nvPr/>
        </p:nvSpPr>
        <p:spPr>
          <a:xfrm>
            <a:off x="3381863" y="5346900"/>
            <a:ext cx="355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http://priozersk.813.ru 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6D09FB-DEA1-4415-82A2-07F40A543A76}"/>
              </a:ext>
            </a:extLst>
          </p:cNvPr>
          <p:cNvSpPr txBox="1"/>
          <p:nvPr/>
        </p:nvSpPr>
        <p:spPr>
          <a:xfrm>
            <a:off x="7484891" y="5543492"/>
            <a:ext cx="6609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priozersk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9C5FB1-3158-404B-8287-08E6F7010234}"/>
              </a:ext>
            </a:extLst>
          </p:cNvPr>
          <p:cNvSpPr txBox="1"/>
          <p:nvPr/>
        </p:nvSpPr>
        <p:spPr>
          <a:xfrm>
            <a:off x="4841903" y="1435787"/>
            <a:ext cx="6609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ВКонтакте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https://vk.com/priozersk_fond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D:\Рабочий стол\Директор\Сайт\2018\Упр_сайтом\2018-10-15_08-38-12.png">
            <a:extLst>
              <a:ext uri="{FF2B5EF4-FFF2-40B4-BE49-F238E27FC236}">
                <a16:creationId xmlns:a16="http://schemas.microsoft.com/office/drawing/2014/main" id="{39294336-99D6-4C3C-9CAB-8B7BCE386E1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69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649" y="329158"/>
            <a:ext cx="6028797" cy="60490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+mn-lt"/>
              </a:rPr>
              <a:t>ОБРАЗОВАТЕЛЬНАЯ ПОДДЕРЖКА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A75F043-12E0-4D0E-94A3-9BCBCFD5A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410527"/>
              </p:ext>
            </p:extLst>
          </p:nvPr>
        </p:nvGraphicFramePr>
        <p:xfrm>
          <a:off x="233345" y="111017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FC87E8-9C8C-470B-9DAF-A94C3ED9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9" b="16808"/>
          <a:stretch/>
        </p:blipFill>
        <p:spPr>
          <a:xfrm>
            <a:off x="8175310" y="2727358"/>
            <a:ext cx="3873364" cy="165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4BD28C-E709-4541-941C-6CEBC7F778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40955" r="3455" b="11347"/>
          <a:stretch/>
        </p:blipFill>
        <p:spPr>
          <a:xfrm>
            <a:off x="8175310" y="1244678"/>
            <a:ext cx="3905132" cy="148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BF452C-6109-4682-9CC1-0B29DB7D59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7"/>
          <a:stretch/>
        </p:blipFill>
        <p:spPr>
          <a:xfrm>
            <a:off x="8175310" y="4267303"/>
            <a:ext cx="3873364" cy="237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359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10601</TotalTime>
  <Words>398</Words>
  <Application>Microsoft Office PowerPoint</Application>
  <PresentationFormat>Широкоэкранный</PresentationFormat>
  <Paragraphs>104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Gill Sans MT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УСЛУГИ МКК «ФОНД РАЗВИТИЯ БИЗНЕСА» </vt:lpstr>
      <vt:lpstr>КОНСУЛЬТАЦИОННАЯ ПОДДЕРЖКА</vt:lpstr>
      <vt:lpstr>ФИНАНСОВАЯ ПОДДЕРЖКА</vt:lpstr>
      <vt:lpstr>ИМУЩЕСТВЕННАЯ ПОДДЕРЖКА</vt:lpstr>
      <vt:lpstr>Сайт  http://biznesfond.ru </vt:lpstr>
      <vt:lpstr>ОБРАЗОВАТЕЛЬНАЯ ПОДДЕРЖКА</vt:lpstr>
      <vt:lpstr>ЦЕНТР НХП</vt:lpstr>
      <vt:lpstr>Презентация PowerPoint</vt:lpstr>
      <vt:lpstr>Сайт  http://biznesfond.ru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Екатерина Ерохина</cp:lastModifiedBy>
  <cp:revision>130</cp:revision>
  <dcterms:created xsi:type="dcterms:W3CDTF">2021-02-25T08:05:49Z</dcterms:created>
  <dcterms:modified xsi:type="dcterms:W3CDTF">2024-01-24T11:30:46Z</dcterms:modified>
</cp:coreProperties>
</file>