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2"/>
  </p:notesMasterIdLst>
  <p:handoutMasterIdLst>
    <p:handoutMasterId r:id="rId23"/>
  </p:handoutMasterIdLst>
  <p:sldIdLst>
    <p:sldId id="347" r:id="rId8"/>
    <p:sldId id="342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1" r:id="rId18"/>
    <p:sldId id="360" r:id="rId19"/>
    <p:sldId id="362" r:id="rId20"/>
    <p:sldId id="351" r:id="rId21"/>
  </p:sldIdLst>
  <p:sldSz cx="9144000" cy="6858000" type="screen4x3"/>
  <p:notesSz cx="6797675" cy="9926638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ECF"/>
    <a:srgbClr val="54B939"/>
    <a:srgbClr val="70B9DE"/>
    <a:srgbClr val="2FBB6E"/>
    <a:srgbClr val="82D26C"/>
    <a:srgbClr val="22CECE"/>
    <a:srgbClr val="1CC2BE"/>
    <a:srgbClr val="53B838"/>
    <a:srgbClr val="61E8E5"/>
    <a:srgbClr val="2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99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-3288" y="-11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EBCEF"/>
                </a:solidFill>
              </a:defRPr>
            </a:pPr>
            <a:r>
              <a:rPr lang="ru-RU" sz="1200" dirty="0" smtClean="0">
                <a:solidFill>
                  <a:srgbClr val="1EBCEF"/>
                </a:solidFill>
              </a:rPr>
              <a:t>СТРУКТУРА </a:t>
            </a:r>
            <a:r>
              <a:rPr lang="ru-RU" sz="1200" dirty="0">
                <a:solidFill>
                  <a:srgbClr val="1EBCEF"/>
                </a:solidFill>
              </a:rPr>
              <a:t>ВРП (%)</a:t>
            </a:r>
          </a:p>
        </c:rich>
      </c:tx>
      <c:layout>
        <c:manualLayout>
          <c:xMode val="edge"/>
          <c:yMode val="edge"/>
          <c:x val="0.59168948618177697"/>
          <c:y val="0.126977322367165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СТРКТУРА ВРП (%)</c:v>
                </c:pt>
              </c:strCache>
            </c:strRef>
          </c:tx>
          <c:dLbls>
            <c:dLbl>
              <c:idx val="0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</c:spPr>
            <c:txPr>
              <a:bodyPr rot="0" vert="horz" anchor="t" anchorCtr="1"/>
              <a:lstStyle/>
              <a:p>
                <a:pPr>
                  <a:defRPr sz="700" b="1" i="0" baseline="0">
                    <a:latin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Обрабатывающие пр-ва</c:v>
                </c:pt>
                <c:pt idx="1">
                  <c:v>Строительство</c:v>
                </c:pt>
                <c:pt idx="2">
                  <c:v>Транспорт и связь</c:v>
                </c:pt>
                <c:pt idx="3">
                  <c:v>Другие</c:v>
                </c:pt>
                <c:pt idx="4">
                  <c:v>Опт. и розн. торговля</c:v>
                </c:pt>
                <c:pt idx="5">
                  <c:v>Пр-во и распределение электроэнергии </c:v>
                </c:pt>
                <c:pt idx="6">
                  <c:v>Сельское хоз-во, охота</c:v>
                </c:pt>
                <c:pt idx="7">
                  <c:v>Операции с недвиж., аренда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23.8</c:v>
                </c:pt>
                <c:pt idx="1">
                  <c:v>23.3</c:v>
                </c:pt>
                <c:pt idx="2">
                  <c:v>11.9</c:v>
                </c:pt>
                <c:pt idx="3">
                  <c:v>11.3</c:v>
                </c:pt>
                <c:pt idx="4">
                  <c:v>10.199999999999999</c:v>
                </c:pt>
                <c:pt idx="5">
                  <c:v>6.8</c:v>
                </c:pt>
                <c:pt idx="6">
                  <c:v>6.4</c:v>
                </c:pt>
                <c:pt idx="7">
                  <c:v>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legend>
      <c:legendPos val="r"/>
      <c:layout>
        <c:manualLayout>
          <c:xMode val="edge"/>
          <c:yMode val="edge"/>
          <c:x val="0.573938294723082"/>
          <c:y val="0.239353669586228"/>
          <c:w val="0.408224672382072"/>
          <c:h val="0.61572066852952601"/>
        </c:manualLayout>
      </c:layout>
      <c:overlay val="0"/>
      <c:txPr>
        <a:bodyPr/>
        <a:lstStyle/>
        <a:p>
          <a:pPr>
            <a:defRPr sz="700" b="1" i="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baseline="0" dirty="0" smtClean="0">
                <a:latin typeface="Cambria" pitchFamily="18" charset="0"/>
              </a:rPr>
              <a:t>На сумму (</a:t>
            </a:r>
            <a:r>
              <a:rPr lang="ru-RU" sz="2800" baseline="0" dirty="0" err="1" smtClean="0">
                <a:latin typeface="Cambria" pitchFamily="18" charset="0"/>
              </a:rPr>
              <a:t>тыс.руб</a:t>
            </a:r>
            <a:r>
              <a:rPr lang="ru-RU" sz="2800" baseline="0" dirty="0" smtClean="0">
                <a:latin typeface="Cambria" pitchFamily="18" charset="0"/>
              </a:rPr>
              <a:t>.)</a:t>
            </a:r>
          </a:p>
        </c:rich>
      </c:tx>
      <c:layout>
        <c:manualLayout>
          <c:xMode val="edge"/>
          <c:yMode val="edge"/>
          <c:x val="0.16066830089635023"/>
          <c:y val="6.3124139511924832E-2"/>
        </c:manualLayout>
      </c:layout>
      <c:overlay val="0"/>
    </c:title>
    <c:autoTitleDeleted val="0"/>
    <c:view3D>
      <c:rotX val="30"/>
      <c:rotY val="0"/>
      <c:depthPercent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78735205269152E-2"/>
          <c:y val="2.2638131628131331E-3"/>
          <c:w val="0.92612291388104773"/>
          <c:h val="0.99773624416001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выдано займов на сумму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0.19449834212474043"/>
                  <c:y val="6.8043775726747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5203783489328"/>
                  <c:y val="-8.6510952064551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638835239934631"/>
                  <c:y val="-0.15714565322414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185154701120846"/>
                  <c:y val="4.4311707981813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500" b="1" baseline="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19020</c:v>
                </c:pt>
                <c:pt idx="1">
                  <c:v>23191</c:v>
                </c:pt>
                <c:pt idx="2">
                  <c:v>21449</c:v>
                </c:pt>
                <c:pt idx="3">
                  <c:v>30760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6862774228693114E-2"/>
          <c:y val="0.84975362807033594"/>
          <c:w val="0.92540137671470324"/>
          <c:h val="0.14774313299471936"/>
        </c:manualLayout>
      </c:layout>
      <c:overlay val="0"/>
      <c:txPr>
        <a:bodyPr/>
        <a:lstStyle/>
        <a:p>
          <a:pPr>
            <a:defRPr sz="2400" b="1" baseline="0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latin typeface="Cambria" pitchFamily="18" charset="0"/>
              </a:defRPr>
            </a:pPr>
            <a:r>
              <a:rPr lang="ru-RU" sz="2800" dirty="0" smtClean="0">
                <a:latin typeface="Cambria" pitchFamily="18" charset="0"/>
              </a:rPr>
              <a:t>Количество (ед.)</a:t>
            </a:r>
            <a:endParaRPr lang="ru-RU" sz="2800" dirty="0"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13024015850090728"/>
          <c:y val="6.23482060361788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71816966275445E-2"/>
          <c:y val="0"/>
          <c:w val="0.8066260585351358"/>
          <c:h val="0.971403793287889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Выдано займов за год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0.17854754821480739"/>
                  <c:y val="4.3091203649664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741238627806788"/>
                  <c:y val="-0.10232301896132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917376464343465"/>
                  <c:y val="-8.9764287793620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780440033411925"/>
                  <c:y val="4.230735966045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 baseline="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47</c:v>
                </c:pt>
                <c:pt idx="2">
                  <c:v>36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2586044668944683E-2"/>
          <c:y val="0.84706657066233149"/>
          <c:w val="0.92854603080275355"/>
          <c:h val="0.13967927614231329"/>
        </c:manualLayout>
      </c:layout>
      <c:overlay val="0"/>
      <c:txPr>
        <a:bodyPr/>
        <a:lstStyle/>
        <a:p>
          <a:pPr>
            <a:defRPr sz="2400" b="1" baseline="0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B809-BDAD-4DF0-BAAA-B7E299C1C4F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502AC-A97E-4DB5-9297-1CEC86F6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0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7029-48B6-4F68-AF12-A02822D6841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AD92-F387-4A0B-B43E-4678B340C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4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0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6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15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3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1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6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3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0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6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1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4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3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1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6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3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71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0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0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831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28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00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13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10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786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9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5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chart" Target="../charts/chart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/>
              <a:pPr algn="ctr"/>
              <a:t>‹#›</a:t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brika_element-09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3270492" y="4651389"/>
            <a:ext cx="5873508" cy="225552"/>
          </a:xfrm>
          <a:prstGeom prst="rect">
            <a:avLst/>
          </a:prstGeom>
        </p:spPr>
      </p:pic>
      <p:pic>
        <p:nvPicPr>
          <p:cNvPr id="11" name="Рисунок 10" descr="logo_template-15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42973" y="545971"/>
            <a:ext cx="828677" cy="8261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885950" y="635869"/>
            <a:ext cx="3620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КОМИТЕТ ПО ЭКОЛОГИЧЕСКОМУ РАЗВИТИЮ</a:t>
            </a:r>
          </a:p>
          <a:p>
            <a:r>
              <a:rPr lang="ru-RU" sz="1200" b="0" i="0" kern="1200" spc="12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ИНВЕСТИЦИОННОЙ ДЕЯТЕЛЬНОСТИ</a:t>
            </a:r>
          </a:p>
          <a:p>
            <a:r>
              <a:rPr lang="ru-RU" sz="1200" b="1" i="0" kern="1200" spc="12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ЛЕНИНГРАДСКОЙ ОБЛАСТИ</a:t>
            </a:r>
            <a:endParaRPr lang="ru-RU" sz="1200" b="1" i="0" spc="120" baseline="0" dirty="0">
              <a:solidFill>
                <a:schemeClr val="tx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 userDrawn="1"/>
        </p:nvGraphicFramePr>
        <p:xfrm>
          <a:off x="220653" y="160308"/>
          <a:ext cx="4892742" cy="26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1" name="Рисунок 10" descr="icon_template-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456053" y="3571875"/>
            <a:ext cx="949338" cy="949338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4547340" y="3815714"/>
            <a:ext cx="766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EBCE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502</a:t>
            </a:r>
            <a:endParaRPr lang="ru-RU" sz="2400" b="1" dirty="0">
              <a:solidFill>
                <a:srgbClr val="1EBCE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3" name="Рисунок 12" descr="icon_template-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427586" y="4835505"/>
            <a:ext cx="608004" cy="608004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flipH="1">
            <a:off x="5257800" y="4743450"/>
            <a:ext cx="3249657" cy="1606572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LO_map-0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991037" y="431778"/>
            <a:ext cx="3927534" cy="3825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>
                <a:solidFill>
                  <a:prstClr val="black"/>
                </a:solidFill>
              </a:rPr>
              <a:pPr algn="ctr"/>
              <a:t>‹#›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>
                <a:solidFill>
                  <a:prstClr val="black"/>
                </a:solidFill>
              </a:rPr>
              <a:pPr algn="ctr"/>
              <a:t>‹#›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brika_element-09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3270492" y="4651389"/>
            <a:ext cx="5873508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iozersk-fond@yandex.ru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21" y="1162373"/>
            <a:ext cx="8663553" cy="40760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Микрофинансовая организация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«Фонд развития и поддержки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малого, среднего бизнеса муниципального образования Приозерский муниципальный район»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43" y="94284"/>
            <a:ext cx="602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МФО «Фонд развития бизнеса»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4834" y="6457890"/>
            <a:ext cx="479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 создания: 28 июня 2001 года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711"/>
            <a:ext cx="9012264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613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Центр народных художественных промыслов: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82" y="2066406"/>
            <a:ext cx="520743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50" b="1" dirty="0"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9742" y="720672"/>
            <a:ext cx="8973519" cy="53469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18034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2732" y="2130180"/>
            <a:ext cx="8686800" cy="128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17 декабря 2016 года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преддверии отмечаемого в декабре Дня предпринимателя Ленинградской области,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в Фонде состоялось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торжественное открытие Центра народных художественных промыслов.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732" y="3469008"/>
            <a:ext cx="88572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/>
              </a:rPr>
              <a:t>Цель создания Центра 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объединить мастеров и ремесленников, с целью вовлечения в предпринимательскую деятельность и обеспечить их участие в выставках-ярмарках, в том числе выездных.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/>
              </a:rPr>
              <a:t> Стимулированию творчества народных мастеров способствует привлечение их к участию на различных выставках (музей «Крепость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/>
              </a:rPr>
              <a:t>Корела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/>
              </a:rPr>
              <a:t>» и наш Центр), предоставление своих изделий для реализации, проведение умельцами мастер-классов.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Cambr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65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70" y="3603171"/>
            <a:ext cx="3578692" cy="268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79" y="753824"/>
            <a:ext cx="3035750" cy="24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613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Центр народных художественных промыслов: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9742" y="720672"/>
            <a:ext cx="8973519" cy="53469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tabLst>
                <a:tab pos="18034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5" y="3439623"/>
            <a:ext cx="3541363" cy="268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5" y="753825"/>
            <a:ext cx="3008923" cy="24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28" y="3439623"/>
            <a:ext cx="3453472" cy="259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54" y="753825"/>
            <a:ext cx="3138407" cy="24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9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613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Итоги конкурсов: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82" y="2066406"/>
            <a:ext cx="520743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50" b="1" dirty="0"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9742" y="720672"/>
            <a:ext cx="8973519" cy="53469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18034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241" y="680730"/>
            <a:ext cx="8989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По итогам конкурсов, проводимых Правительством ЛО, профильным Комитетом: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241" y="1358210"/>
            <a:ext cx="898901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 конкурсе «Лучший в малом и среднем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бизнесе - 2016»: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marL="285750" lvl="0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 номинации «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Лучший старт-ап»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Times New Roman"/>
              </a:rPr>
              <a:t>3-е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Times New Roman"/>
              </a:rPr>
              <a:t>место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Times New Roman"/>
              </a:rPr>
              <a:t>получила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Times New Roman"/>
              </a:rPr>
              <a:t>индивидуальный предприниматель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Times New Roman"/>
              </a:rPr>
              <a:t>Пугачева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Times New Roman"/>
              </a:rPr>
              <a:t> Т. Н.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Times New Roman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" y="3510366"/>
            <a:ext cx="3258195" cy="297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240" y="2428043"/>
            <a:ext cx="893477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 конкурсе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«Молодой предприниматель Ленинградской области - 2016»: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285750" lvl="0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 номинации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«Фермер года»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-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Times New Roman"/>
              </a:rPr>
              <a:t>3-е место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Times New Roman"/>
              </a:rPr>
              <a:t>получил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Times New Roman"/>
              </a:rPr>
              <a:t>индивидуальный предприниматель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Times New Roman"/>
              </a:rPr>
              <a:t>Шестаков А. В.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25" y="3510366"/>
            <a:ext cx="3890075" cy="297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37" y="3510366"/>
            <a:ext cx="2045779" cy="297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613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Основные направления работы на 2017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г.: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966" y="782664"/>
            <a:ext cx="8547315" cy="576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повышение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информированности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СМСП о </a:t>
            </a:r>
            <a:r>
              <a:rPr lang="ru-RU" sz="2300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действующипрограммах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региональной и муниципальной поддержки, с целью увеличения охвата государственной поддержкой и привлечение к программе большего количества предпринимателей;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стимулирование развития предпринимательской деятельности на территории Приозерского района; 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поддержка по созданию стартового бизнеса и развитию новых направлений действующего;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укрепление кадрового и предпринимательского потенциала;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обеспечение доступности финансовых ресурсов для малых и средних предприятий;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выполнение всех мероприятий как региональной, так и муниципальной программы поддержки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89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003" y="94284"/>
            <a:ext cx="482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Наши контакты: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1"/>
          <p:cNvSpPr/>
          <p:nvPr/>
        </p:nvSpPr>
        <p:spPr>
          <a:xfrm>
            <a:off x="232474" y="728420"/>
            <a:ext cx="8710047" cy="5791026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2473" y="836214"/>
            <a:ext cx="8710047" cy="74461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spc="120" dirty="0" smtClean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400" b="1" spc="120" dirty="0" smtClean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400" b="1" spc="120" dirty="0" smtClean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ПРИГЛАШАЕМ </a:t>
            </a:r>
            <a:r>
              <a:rPr lang="ru-RU" sz="2400" b="1" spc="120" dirty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 ДОЛГОСРОЧНОМУ </a:t>
            </a:r>
            <a:br>
              <a:rPr lang="ru-RU" sz="2400" b="1" spc="120" dirty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400" b="1" spc="120" dirty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ВЗАИМОВЫГОДНОМУ СОТРУДНИЧЕСТВУ!</a:t>
            </a:r>
            <a:br>
              <a:rPr lang="ru-RU" sz="2400" b="1" spc="120" dirty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" y="1658319"/>
            <a:ext cx="3312258" cy="458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33793" y="1903593"/>
            <a:ext cx="599009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188760, Ленинградская область, </a:t>
            </a:r>
          </a:p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Приозерск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ул. Ленина, д.36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тел/факс (81379) 31862 </a:t>
            </a:r>
          </a:p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8 921 778 62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lvl="0"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priozersk-fond@yandex.ru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biznesfond.ru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priozersk_fond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0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43" y="94284"/>
            <a:ext cx="602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Наши направления деятельности: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64860"/>
            <a:ext cx="2280335" cy="121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7" y="2332496"/>
            <a:ext cx="1884363" cy="10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7" y="5618136"/>
            <a:ext cx="1884363" cy="93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35" y="2471981"/>
            <a:ext cx="2273300" cy="100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0234"/>
            <a:ext cx="2704454" cy="91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97" y="2972465"/>
            <a:ext cx="2308509" cy="10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26722" y="6457890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21" y="1162373"/>
            <a:ext cx="8663553" cy="40760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83" y="124032"/>
            <a:ext cx="556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Микрофинансовая деятельность: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9 августа 2011 Фонд «Развития бизнеса» зарегистрирован  в Министерстве Финансов РФ и внесён в реестр  Микрофинансовых организаций РФ.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mbria" pitchFamily="18" charset="0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Получение субсидий на микрофинансовую деятельность:</a:t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Средства ФБ (федерального бюджета) –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11 801,3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.: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Средства ОБ (областного бюджета) –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14 229,1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.;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- в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т.ч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 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2016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году –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6 200,0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тыс.руб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.;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Средства МБ (местного бюджета) –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840,8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.: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- в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т.ч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 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2016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году – 20,0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тыс.руб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.;</a:t>
            </a: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Кредитный портфель Фонда на </a:t>
            </a: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>01.01.2017 года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– 28 395,9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тыс. рублей,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77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действующих договоров.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Средний размер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 займа в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2016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году составил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573,6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mbria" pitchFamily="18" charset="0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Всего за время реализации программы (с 01.01.2010г.) выдано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250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займов, на общую сумму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119 714,2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в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т.ч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 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2016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году -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50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займов, на общую сумму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30 760,0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тыс.руб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8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21" y="1162373"/>
            <a:ext cx="8663553" cy="40760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952"/>
            <a:ext cx="556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Микрофинансовая деятельность: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ВСЕГО ВЫДАНО ЗАЙМОВ: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421242"/>
              </p:ext>
            </p:extLst>
          </p:nvPr>
        </p:nvGraphicFramePr>
        <p:xfrm>
          <a:off x="154983" y="800036"/>
          <a:ext cx="51125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829342"/>
              </p:ext>
            </p:extLst>
          </p:nvPr>
        </p:nvGraphicFramePr>
        <p:xfrm>
          <a:off x="5069587" y="850379"/>
          <a:ext cx="38884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32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4343"/>
            <a:ext cx="5308171" cy="49743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6803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Информационно-консультационная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деятельность: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3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+mj-cs"/>
              </a:rPr>
              <a:t>Проведение консалтинговых семинаров (в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+mj-cs"/>
              </a:rPr>
              <a:t>т.ч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+mj-cs"/>
              </a:rPr>
              <a:t>. выездных), организация и проведение «круглых столов», информирование предпринимателей о проведении мероприятий, организованных Правительством ЛО и профильным Комитетом: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737" y="1779687"/>
            <a:ext cx="520743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50" b="1" dirty="0" smtClean="0">
                <a:latin typeface="Cambria" pitchFamily="18" charset="0"/>
                <a:ea typeface="Times New Roman"/>
              </a:rPr>
              <a:t>Семинары, круглые столы и другие мероприятия, проводимые с участием Фонда: </a:t>
            </a:r>
            <a:endParaRPr lang="ru-RU" sz="1750" b="1" dirty="0">
              <a:latin typeface="Cambria" pitchFamily="18" charset="0"/>
              <a:ea typeface="Times New Roman"/>
            </a:endParaRPr>
          </a:p>
          <a:p>
            <a:pPr algn="just"/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проведено 29 семинаров 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(в </a:t>
            </a:r>
            <a:r>
              <a:rPr lang="ru-RU" sz="175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т.ч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10 выездных), 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приняло участие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307 человек,</a:t>
            </a:r>
            <a:endParaRPr lang="ru-RU" sz="175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«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круглые столы» –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2, 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участвовало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32 человека</a:t>
            </a:r>
            <a:endParaRPr lang="ru-RU" sz="175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1750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  <a:ea typeface="Times New Roman"/>
              </a:rPr>
              <a:t>- проведено 3 мастер-класса (центр НХП), участвовало 32 человека,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 </a:t>
            </a:r>
          </a:p>
          <a:p>
            <a:pPr algn="just"/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-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6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консалтинговых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семинаров,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приняло </a:t>
            </a:r>
            <a:r>
              <a:rPr lang="ru-RU" sz="1750" b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участие </a:t>
            </a:r>
            <a:r>
              <a:rPr lang="ru-RU" sz="1750" b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25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человек.</a:t>
            </a:r>
            <a:endParaRPr lang="ru-RU" sz="175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Times New Roman"/>
            </a:endParaRPr>
          </a:p>
          <a:p>
            <a:pPr algn="just"/>
            <a:endParaRPr lang="ru-RU" sz="1750" b="1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r>
              <a:rPr lang="ru-RU" sz="1750" b="1" dirty="0">
                <a:solidFill>
                  <a:prstClr val="black"/>
                </a:solidFill>
                <a:latin typeface="Cambria" pitchFamily="18" charset="0"/>
              </a:rPr>
              <a:t>В мероприятиях, проводимых Правительством Ленинградской области и Комитетом, приняло участие от Приозерского района – </a:t>
            </a:r>
            <a:r>
              <a:rPr lang="ru-RU" sz="1750" b="1" dirty="0" smtClean="0">
                <a:solidFill>
                  <a:prstClr val="black"/>
                </a:solidFill>
                <a:latin typeface="Cambria" pitchFamily="18" charset="0"/>
              </a:rPr>
              <a:t>85 человек;</a:t>
            </a:r>
            <a:endParaRPr lang="ru-RU" sz="1750" b="1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ru-RU" sz="1750" b="1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r>
              <a:rPr lang="ru-RU" sz="1750" b="1" dirty="0">
                <a:solidFill>
                  <a:prstClr val="black"/>
                </a:solidFill>
                <a:latin typeface="Cambria" pitchFamily="18" charset="0"/>
              </a:rPr>
              <a:t>За </a:t>
            </a:r>
            <a:r>
              <a:rPr lang="ru-RU" sz="1750" b="1" dirty="0" smtClean="0">
                <a:solidFill>
                  <a:prstClr val="black"/>
                </a:solidFill>
                <a:latin typeface="Cambria" pitchFamily="18" charset="0"/>
              </a:rPr>
              <a:t>2016 </a:t>
            </a:r>
            <a:r>
              <a:rPr lang="ru-RU" sz="1750" b="1" dirty="0">
                <a:solidFill>
                  <a:prstClr val="black"/>
                </a:solidFill>
                <a:latin typeface="Cambria" pitchFamily="18" charset="0"/>
              </a:rPr>
              <a:t>год </a:t>
            </a:r>
            <a:r>
              <a:rPr lang="ru-RU" sz="1750" b="1" dirty="0" smtClean="0">
                <a:solidFill>
                  <a:prstClr val="black"/>
                </a:solidFill>
                <a:latin typeface="Cambria" pitchFamily="18" charset="0"/>
              </a:rPr>
              <a:t>оказано </a:t>
            </a:r>
            <a:r>
              <a:rPr lang="ru-RU" sz="1750" b="1" dirty="0" smtClean="0">
                <a:latin typeface="Cambria" pitchFamily="18" charset="0"/>
              </a:rPr>
              <a:t>631 консультация (бесплатно)</a:t>
            </a:r>
            <a:endParaRPr lang="ru-RU" sz="1750" b="1" dirty="0">
              <a:latin typeface="Cambr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75" y="4004497"/>
            <a:ext cx="3726257" cy="248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75" y="1534332"/>
            <a:ext cx="3726257" cy="237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6114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Центр бухгалтерского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учета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 работа МКЦ: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82" y="2066406"/>
            <a:ext cx="520743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50" b="1" dirty="0"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9743" y="650324"/>
            <a:ext cx="8989016" cy="5838343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100" b="1" u="sng" dirty="0" smtClean="0">
                <a:solidFill>
                  <a:prstClr val="black"/>
                </a:solidFill>
                <a:latin typeface="Cambria" pitchFamily="18" charset="0"/>
              </a:rPr>
              <a:t>Центр </a:t>
            </a:r>
            <a:r>
              <a:rPr lang="ru-RU" sz="2100" b="1" u="sng" dirty="0">
                <a:solidFill>
                  <a:prstClr val="black"/>
                </a:solidFill>
                <a:latin typeface="Cambria" pitchFamily="18" charset="0"/>
              </a:rPr>
              <a:t>бухгалтерского </a:t>
            </a:r>
            <a:r>
              <a:rPr lang="ru-RU" sz="2100" b="1" u="sng" dirty="0" err="1" smtClean="0">
                <a:solidFill>
                  <a:prstClr val="black"/>
                </a:solidFill>
                <a:latin typeface="Cambria" pitchFamily="18" charset="0"/>
              </a:rPr>
              <a:t>учета</a:t>
            </a:r>
            <a:r>
              <a:rPr lang="ru-RU" sz="2100" b="1" dirty="0" smtClean="0">
                <a:solidFill>
                  <a:prstClr val="black"/>
                </a:solidFill>
                <a:latin typeface="Cambria" pitchFamily="18" charset="0"/>
              </a:rPr>
              <a:t>:</a:t>
            </a:r>
            <a:r>
              <a:rPr lang="ru-RU" sz="21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1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  <a:t>оказывает услуги по ведению бухгалтерского </a:t>
            </a:r>
            <a:r>
              <a:rPr lang="ru-RU" sz="2100" b="1" dirty="0" err="1">
                <a:solidFill>
                  <a:schemeClr val="tx2"/>
                </a:solidFill>
                <a:latin typeface="Cambria" pitchFamily="18" charset="0"/>
                <a:ea typeface="Times New Roman"/>
              </a:rPr>
              <a:t>учета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  <a:t>, </a:t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  <a:t>составлению </a:t>
            </a:r>
            <a:r>
              <a:rPr lang="ru-RU" sz="2100" b="1" dirty="0" err="1">
                <a:solidFill>
                  <a:schemeClr val="tx2"/>
                </a:solidFill>
                <a:latin typeface="Cambria" pitchFamily="18" charset="0"/>
                <a:ea typeface="Times New Roman"/>
              </a:rPr>
              <a:t>отчетов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  <a:t> и деклараций, </a:t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</a:br>
            <a:r>
              <a:rPr lang="ru-RU" sz="2100" b="1" dirty="0" err="1">
                <a:solidFill>
                  <a:schemeClr val="tx2"/>
                </a:solidFill>
                <a:latin typeface="Cambria" pitchFamily="18" charset="0"/>
                <a:ea typeface="Times New Roman"/>
              </a:rPr>
              <a:t>ведет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  <a:t> практическое обучение составления деклараций СМСП</a:t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</a:rPr>
              <a:t>По состоянию на 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</a:rPr>
              <a:t>01.01.2017 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</a:rPr>
              <a:t>года:</a:t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</a:rPr>
              <a:t>Составлено/передано отчётов в электронном виде и деклараций 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</a:rPr>
              <a:t>– 199</a:t>
            </a:r>
            <a:br>
              <a:rPr lang="ru-RU" sz="21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100" dirty="0" smtClean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100" dirty="0" smtClean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100" b="1" u="sng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Мобильный </a:t>
            </a:r>
            <a:r>
              <a:rPr lang="ru-RU" sz="2100" b="1" u="sng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консультационный </a:t>
            </a:r>
            <a:r>
              <a:rPr lang="ru-RU" sz="2100" b="1" u="sng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центр</a:t>
            </a:r>
            <a:r>
              <a:rPr lang="ru-RU" sz="21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:</a:t>
            </a:r>
            <a:r>
              <a:rPr lang="ru-RU" sz="21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21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С  использованием МКЦ  Фонд проводит выездные мероприятия в Поселения по консультированию, обучению, информированию предпринимателей и жителей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.</a:t>
            </a:r>
            <a:b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По 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состоянию на 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01.01.2017 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года: 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проведено 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10 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выездных мероприятий совместно со специалистами ПФР, 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ИФНС и 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ГКУ ЦЗН по </a:t>
            </a:r>
            <a:r>
              <a:rPr lang="ru-RU" sz="2100" b="1" dirty="0" err="1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Приозерскому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 району;</a:t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обеспечено 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участие СМСП Приозерского района в мероприятиях, проводимых Правительством ЛО и профильным Комитетом, в </a:t>
            </a:r>
            <a:r>
              <a:rPr lang="ru-RU" sz="2100" b="1" dirty="0" err="1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т.ч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. в конкурсах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: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- 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Лучшее ведение бизнеса малыми и средними предприятиями (3-е место);</a:t>
            </a:r>
            <a:b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- Молодой предприниматель (3-е место).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08" y="776988"/>
            <a:ext cx="2338548" cy="26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588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Фотографии с выездных мероприятий: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82" y="2066406"/>
            <a:ext cx="520743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50" b="1" dirty="0"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9743" y="650324"/>
            <a:ext cx="8989016" cy="5838343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" y="776987"/>
            <a:ext cx="3694113" cy="263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39" y="776988"/>
            <a:ext cx="3221670" cy="26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62" y="3533614"/>
            <a:ext cx="4178748" cy="295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" y="3533614"/>
            <a:ext cx="4638393" cy="295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7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526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Бизнес-инкубатор: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82" y="2066406"/>
            <a:ext cx="520743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50" b="1" dirty="0"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9742" y="720671"/>
            <a:ext cx="5582826" cy="576799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18034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По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состоянию на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01.01.17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года в Фонде расположено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9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субъектов малого предпринимательства, занимают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539,8 </a:t>
            </a:r>
            <a:r>
              <a:rPr lang="ru-RU" sz="1500" b="1" dirty="0" err="1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кв.м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.</a:t>
            </a:r>
            <a:b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В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2016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году </a:t>
            </a:r>
            <a:r>
              <a:rPr lang="ru-RU" sz="1500" b="1" dirty="0" err="1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проведен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 1 конкурс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по отбору претендентов на размещение субъектов малого и среднего предпринимательства в бизнес-инкубаторе Фонда – было представлено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3 лота,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подано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2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заявки.  По итогам конкурса заключено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2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договора аренды нежилого помещения.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1500" b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Условия предоставления нежилых помещений бизнес-инкубатора в аренду субъектам малого бизнеса: </a:t>
            </a:r>
            <a:b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максимальный срок предоставления - 3 года;</a:t>
            </a:r>
            <a:b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определение арендной платы осуществляется с применением льгот (1 год аренды - 40% от установленной величины арендной платы; 2 год аренды - 70% от установленной величины арендной платы; 3 год аренды - 100% от установленной величины арендной платы);</a:t>
            </a:r>
            <a:b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Times New Roman"/>
                <a:cs typeface="Times New Roman"/>
              </a:rPr>
              <a:t>Для обеспечения прозрачности деятельности конкурсной комиссии по отбору претендентов, подавших заявки на размещение в бизнес-инкубаторе  Фонд:</a:t>
            </a: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обеспечивает размещение информации о проведении конкурса на </a:t>
            </a:r>
            <a:r>
              <a:rPr lang="ru-RU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сайте Фонда в сети </a:t>
            </a: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"Интернет" </a:t>
            </a:r>
            <a:r>
              <a:rPr lang="en-US" sz="1500" b="1" dirty="0" err="1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biznesfond</a:t>
            </a:r>
            <a:r>
              <a:rPr lang="ru-RU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.</a:t>
            </a:r>
            <a:r>
              <a:rPr lang="ru-RU" sz="1500" b="1" dirty="0" err="1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ru</a:t>
            </a:r>
            <a:r>
              <a:rPr lang="en-US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и на странице в </a:t>
            </a:r>
            <a:r>
              <a:rPr lang="ru-RU" sz="1500" b="1" dirty="0" err="1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соц.сети</a:t>
            </a:r>
            <a:r>
              <a:rPr lang="ru-RU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en-US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vk.com/</a:t>
            </a:r>
            <a:r>
              <a:rPr lang="en-US" sz="1500" b="1" dirty="0" err="1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priozersk_fond</a:t>
            </a:r>
            <a:r>
              <a:rPr lang="ru-RU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;</a:t>
            </a: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Times New Roman"/>
                <a:cs typeface="Times New Roman"/>
              </a:rPr>
              <a:t>привлекает к участию в работе бизнес-инкубатора представителей муниципальных объединений предпринимателей.</a:t>
            </a: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134">
            <a:off x="5824093" y="551557"/>
            <a:ext cx="3034917" cy="180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513">
            <a:off x="5783203" y="2442249"/>
            <a:ext cx="2859761" cy="21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514">
            <a:off x="5652150" y="4679002"/>
            <a:ext cx="2639183" cy="174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2016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63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Результаты выполнения мероприятий долгосрочной целевой программы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82" y="2066406"/>
            <a:ext cx="520743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50" b="1" dirty="0"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9742" y="720671"/>
            <a:ext cx="9020014" cy="123986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18034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Развитие и государственная поддержка малого и среднего предпринимательства в Ленинградской области на 2014-2016 годы</a:t>
            </a: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>»</a:t>
            </a: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Субъектами малого и среднего предпринимательства получено на конкурсной основе: </a:t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  <a:ea typeface="Times New Roman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051463"/>
              </p:ext>
            </p:extLst>
          </p:nvPr>
        </p:nvGraphicFramePr>
        <p:xfrm>
          <a:off x="154982" y="1915965"/>
          <a:ext cx="4254286" cy="1501140"/>
        </p:xfrm>
        <a:graphic>
          <a:graphicData uri="http://schemas.openxmlformats.org/drawingml/2006/table">
            <a:tbl>
              <a:tblPr/>
              <a:tblGrid>
                <a:gridCol w="2732119"/>
                <a:gridCol w="1522167"/>
              </a:tblGrid>
              <a:tr h="685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Предоставление субсидии СМСП для возмещения части затрат, связанных с приобретением оборудования в целях создания и (или) развития, и (или) модернизации производства товаров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 СМСП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675,7 </a:t>
                      </a:r>
                      <a:r>
                        <a:rPr lang="ru-RU" sz="1400" b="1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98456"/>
              </p:ext>
            </p:extLst>
          </p:nvPr>
        </p:nvGraphicFramePr>
        <p:xfrm>
          <a:off x="4486760" y="1928235"/>
          <a:ext cx="4269782" cy="1074420"/>
        </p:xfrm>
        <a:graphic>
          <a:graphicData uri="http://schemas.openxmlformats.org/drawingml/2006/table">
            <a:tbl>
              <a:tblPr/>
              <a:tblGrid>
                <a:gridCol w="2636777"/>
                <a:gridCol w="1633005"/>
              </a:tblGrid>
              <a:tr h="533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Предоставление субсидии СМСП для возмещения части затрат, связанных с уплатой процентов по кредитным договорам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 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678,6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49103"/>
              </p:ext>
            </p:extLst>
          </p:nvPr>
        </p:nvGraphicFramePr>
        <p:xfrm>
          <a:off x="4463512" y="3133808"/>
          <a:ext cx="4285281" cy="1074420"/>
        </p:xfrm>
        <a:graphic>
          <a:graphicData uri="http://schemas.openxmlformats.org/drawingml/2006/table">
            <a:tbl>
              <a:tblPr/>
              <a:tblGrid>
                <a:gridCol w="2646349"/>
                <a:gridCol w="1638932"/>
              </a:tblGrid>
              <a:tr h="472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Предоставление субсидии СМСП для возмещения части затрат, связанных с заключением договоров финансовой аренды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228,0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5457"/>
              </p:ext>
            </p:extLst>
          </p:nvPr>
        </p:nvGraphicFramePr>
        <p:xfrm>
          <a:off x="154982" y="3494869"/>
          <a:ext cx="4269784" cy="1464590"/>
        </p:xfrm>
        <a:graphic>
          <a:graphicData uri="http://schemas.openxmlformats.org/drawingml/2006/table">
            <a:tbl>
              <a:tblPr/>
              <a:tblGrid>
                <a:gridCol w="2733273"/>
                <a:gridCol w="1536511"/>
              </a:tblGrid>
              <a:tr h="691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Предоставление субсидии СМСП для возмещения части затрат, связанных с приобретением автотранспортных средств, прицепов для участия в ярмарочных мероприятиях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 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176,6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86968"/>
              </p:ext>
            </p:extLst>
          </p:nvPr>
        </p:nvGraphicFramePr>
        <p:xfrm>
          <a:off x="4470399" y="4331777"/>
          <a:ext cx="4332637" cy="1208867"/>
        </p:xfrm>
        <a:graphic>
          <a:graphicData uri="http://schemas.openxmlformats.org/drawingml/2006/table">
            <a:tbl>
              <a:tblPr/>
              <a:tblGrid>
                <a:gridCol w="2675593"/>
                <a:gridCol w="1657044"/>
              </a:tblGrid>
              <a:tr h="5829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Предоставление субсидии СМСП для возмещения части затрат, связанных с реализацией мероприятий программ </a:t>
                      </a:r>
                      <a:r>
                        <a:rPr lang="ru-RU" sz="14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энергоэффективности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027,6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89271"/>
              </p:ext>
            </p:extLst>
          </p:nvPr>
        </p:nvGraphicFramePr>
        <p:xfrm>
          <a:off x="154981" y="5022277"/>
          <a:ext cx="4246537" cy="670560"/>
        </p:xfrm>
        <a:graphic>
          <a:graphicData uri="http://schemas.openxmlformats.org/drawingml/2006/table">
            <a:tbl>
              <a:tblPr/>
              <a:tblGrid>
                <a:gridCol w="2700207"/>
                <a:gridCol w="1546330"/>
              </a:tblGrid>
              <a:tr h="3962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Субсидия для организации предпринимательской деятельности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2 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720,0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94892"/>
              </p:ext>
            </p:extLst>
          </p:nvPr>
        </p:nvGraphicFramePr>
        <p:xfrm>
          <a:off x="108489" y="5827363"/>
          <a:ext cx="8892151" cy="661305"/>
        </p:xfrm>
        <a:graphic>
          <a:graphicData uri="http://schemas.openxmlformats.org/drawingml/2006/table">
            <a:tbl>
              <a:tblPr/>
              <a:tblGrid>
                <a:gridCol w="8892151"/>
              </a:tblGrid>
              <a:tr h="661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Всего субъектами малого и среднего </a:t>
                      </a:r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предпринимательства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получено субсидий </a:t>
                      </a:r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в сумме 17 506,6 </a:t>
                      </a:r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тыс.руб</a:t>
                      </a:r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6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41&quot;&gt;&lt;property id=&quot;20148&quot; value=&quot;5&quot;/&gt;&lt;property id=&quot;20300&quot; value=&quot;Slide 1&quot;/&gt;&lt;property id=&quot;20307&quot; value=&quot;257&quot;/&gt;&lt;/object&gt;&lt;object type=&quot;3&quot; unique_id=&quot;10042&quot;&gt;&lt;property id=&quot;20148&quot; value=&quot;5&quot;/&gt;&lt;property id=&quot;20300&quot; value=&quot;Slide 2&quot;/&gt;&lt;property id=&quot;20307&quot; value=&quot;258&quot;/&gt;&lt;/object&gt;&lt;/object&gt;&lt;/object&gt;&lt;/database&gt;"/>
  <p:tag name="ISPRING_RESOURCE_PATHS_HASH" val="fcb025ba9a6ccf8fed139b5222f2a63b17a4791"/>
  <p:tag name="SECTOMILLISECCONVERTED" val="1"/>
</p:tagLst>
</file>

<file path=ppt/theme/theme1.xml><?xml version="1.0" encoding="utf-8"?>
<a:theme xmlns:a="http://schemas.openxmlformats.org/drawingml/2006/main" name="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лементы шаблона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устой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6245</TotalTime>
  <Words>718</Words>
  <Application>Microsoft Office PowerPoint</Application>
  <PresentationFormat>Экран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Контентный</vt:lpstr>
      <vt:lpstr>Рубрика</vt:lpstr>
      <vt:lpstr>Элементы шаблона</vt:lpstr>
      <vt:lpstr>Пустой</vt:lpstr>
      <vt:lpstr>1_Контентный</vt:lpstr>
      <vt:lpstr>2_Контентный</vt:lpstr>
      <vt:lpstr>1_Рубрика</vt:lpstr>
      <vt:lpstr>Микрофинансовая организация  «Фонд развития и поддержки  малого, среднего бизнеса муниципального образования Приозерский муниципальный район» 2016 год</vt:lpstr>
      <vt:lpstr>Презентация PowerPoint</vt:lpstr>
      <vt:lpstr> </vt:lpstr>
      <vt:lpstr> </vt:lpstr>
      <vt:lpstr> </vt:lpstr>
      <vt:lpstr>  Центр бухгалтерского учета: оказывает услуги по ведению бухгалтерского учета,  составлению отчетов и деклараций,  ведет практическое обучение составления деклараций СМСП По состоянию на 01.01.2017 года: Составлено/передано отчётов в электронном виде и деклараций – 199  Мобильный консультационный центр: С  использованием МКЦ  Фонд проводит выездные мероприятия в Поселения по консультированию, обучению, информированию предпринимателей и жителей. По состоянию на 01.01.2017 года:  проведено 10 выездных мероприятий совместно со специалистами ПФР, ИФНС и ГКУ ЦЗН по Приозерскому району;  обеспечено участие СМСП Приозерского района в мероприятиях, проводимых Правительством ЛО и профильным Комитетом, в т.ч. в конкурсах: - Лучшее ведение бизнеса малыми и средними предприятиями (3-е место); - Молодой предприниматель (3-е место). </vt:lpstr>
      <vt:lpstr> </vt:lpstr>
      <vt:lpstr>    По состоянию на 01.01.17 года в Фонде расположено 9 субъектов малого предпринимательства, занимают 539,8 кв.м. В 2016 году проведен 1 конкурс по отбору претендентов на размещение субъектов малого и среднего предпринимательства в бизнес-инкубаторе Фонда – было представлено 3 лота, подано 2 заявки.  По итогам конкурса заключено 2 договора аренды нежилого помещения.   Условия предоставления нежилых помещений бизнес-инкубатора в аренду субъектам малого бизнеса:  максимальный срок предоставления - 3 года; определение арендной платы осуществляется с применением льгот (1 год аренды - 40% от установленной величины арендной платы; 2 год аренды - 70% от установленной величины арендной платы; 3 год аренды - 100% от установленной величины арендной платы);  Для обеспечения прозрачности деятельности конкурсной комиссии по отбору претендентов, подавших заявки на размещение в бизнес-инкубаторе  Фонд: обеспечивает размещение информации о проведении конкурса на сайте Фонда в сети "Интернет" biznesfond.ru и на странице в соц.сети vk.com/priozersk_fond; привлекает к участию в работе бизнес-инкубатора представителей муниципальных объединений предпринимателей.  </vt:lpstr>
      <vt:lpstr>    «Развитие и государственная поддержка малого и среднего предпринимательства в Ленинградской области на 2014-2016 годы» Субъектами малого и среднего предпринимательства получено на конкурсной основе:   </vt:lpstr>
      <vt:lpstr>    </vt:lpstr>
      <vt:lpstr>    </vt:lpstr>
      <vt:lpstr>    </vt:lpstr>
      <vt:lpstr>Презентация PowerPoint</vt:lpstr>
      <vt:lpstr> ПРИГЛАШАЕМ К ДОЛГОСРОЧНОМУ  И ВЗАИМОВЫГОДНОМУ СОТРУДНИЧЕСТВУ!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BorisHudilainen</dc:creator>
  <cp:lastModifiedBy>FondPMPDir</cp:lastModifiedBy>
  <cp:revision>397</cp:revision>
  <cp:lastPrinted>2017-02-22T06:52:57Z</cp:lastPrinted>
  <dcterms:created xsi:type="dcterms:W3CDTF">2012-12-07T10:19:04Z</dcterms:created>
  <dcterms:modified xsi:type="dcterms:W3CDTF">2017-04-19T05:28:12Z</dcterms:modified>
</cp:coreProperties>
</file>