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0"/>
  </p:notesMasterIdLst>
  <p:handoutMasterIdLst>
    <p:handoutMasterId r:id="rId21"/>
  </p:handoutMasterIdLst>
  <p:sldIdLst>
    <p:sldId id="347" r:id="rId8"/>
    <p:sldId id="342" r:id="rId9"/>
    <p:sldId id="352" r:id="rId10"/>
    <p:sldId id="358" r:id="rId11"/>
    <p:sldId id="357" r:id="rId12"/>
    <p:sldId id="354" r:id="rId13"/>
    <p:sldId id="355" r:id="rId14"/>
    <p:sldId id="356" r:id="rId15"/>
    <p:sldId id="361" r:id="rId16"/>
    <p:sldId id="363" r:id="rId17"/>
    <p:sldId id="362" r:id="rId18"/>
    <p:sldId id="351" r:id="rId19"/>
  </p:sldIdLst>
  <p:sldSz cx="9144000" cy="6858000" type="screen4x3"/>
  <p:notesSz cx="6797675" cy="9926638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ECF"/>
    <a:srgbClr val="54B939"/>
    <a:srgbClr val="70B9DE"/>
    <a:srgbClr val="2FBB6E"/>
    <a:srgbClr val="82D26C"/>
    <a:srgbClr val="22CECE"/>
    <a:srgbClr val="1CC2BE"/>
    <a:srgbClr val="53B838"/>
    <a:srgbClr val="61E8E5"/>
    <a:srgbClr val="2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994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-3288" y="-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EBCEF"/>
                </a:solidFill>
              </a:defRPr>
            </a:pPr>
            <a:r>
              <a:rPr lang="ru-RU" sz="1200" dirty="0" smtClean="0">
                <a:solidFill>
                  <a:srgbClr val="1EBCEF"/>
                </a:solidFill>
              </a:rPr>
              <a:t>СТРУКТУРА </a:t>
            </a:r>
            <a:r>
              <a:rPr lang="ru-RU" sz="1200" dirty="0">
                <a:solidFill>
                  <a:srgbClr val="1EBCEF"/>
                </a:solidFill>
              </a:rPr>
              <a:t>ВРП (%)</a:t>
            </a:r>
          </a:p>
        </c:rich>
      </c:tx>
      <c:layout>
        <c:manualLayout>
          <c:xMode val="edge"/>
          <c:yMode val="edge"/>
          <c:x val="0.59168948618177697"/>
          <c:y val="0.12697732236716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СТРКТУРА ВРП (%)</c:v>
                </c:pt>
              </c:strCache>
            </c:strRef>
          </c:tx>
          <c:dLbls>
            <c:dLbl>
              <c:idx val="0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</c:spPr>
            <c:txPr>
              <a:bodyPr rot="0" vert="horz" anchor="t" anchorCtr="1"/>
              <a:lstStyle/>
              <a:p>
                <a:pPr>
                  <a:defRPr sz="700" b="1" i="0" baseline="0">
                    <a:latin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Обрабатывающие пр-ва</c:v>
                </c:pt>
                <c:pt idx="1">
                  <c:v>Строительство</c:v>
                </c:pt>
                <c:pt idx="2">
                  <c:v>Транспорт и связь</c:v>
                </c:pt>
                <c:pt idx="3">
                  <c:v>Другие</c:v>
                </c:pt>
                <c:pt idx="4">
                  <c:v>Опт. и розн. торговля</c:v>
                </c:pt>
                <c:pt idx="5">
                  <c:v>Пр-во и распределение электроэнергии </c:v>
                </c:pt>
                <c:pt idx="6">
                  <c:v>Сельское хоз-во, охота</c:v>
                </c:pt>
                <c:pt idx="7">
                  <c:v>Операции с недвиж., аренда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23.8</c:v>
                </c:pt>
                <c:pt idx="1">
                  <c:v>23.3</c:v>
                </c:pt>
                <c:pt idx="2">
                  <c:v>11.9</c:v>
                </c:pt>
                <c:pt idx="3">
                  <c:v>11.3</c:v>
                </c:pt>
                <c:pt idx="4">
                  <c:v>10.199999999999999</c:v>
                </c:pt>
                <c:pt idx="5">
                  <c:v>6.8</c:v>
                </c:pt>
                <c:pt idx="6">
                  <c:v>6.4</c:v>
                </c:pt>
                <c:pt idx="7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legend>
      <c:legendPos val="r"/>
      <c:layout>
        <c:manualLayout>
          <c:xMode val="edge"/>
          <c:yMode val="edge"/>
          <c:x val="0.573938294723082"/>
          <c:y val="0.239353669586228"/>
          <c:w val="0.408224672382072"/>
          <c:h val="0.61572066852952601"/>
        </c:manualLayout>
      </c:layout>
      <c:overlay val="0"/>
      <c:txPr>
        <a:bodyPr/>
        <a:lstStyle/>
        <a:p>
          <a:pPr>
            <a:defRPr sz="700" b="1" i="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B809-BDAD-4DF0-BAAA-B7E299C1C4F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02AC-A97E-4DB5-9297-1CEC86F6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7029-48B6-4F68-AF12-A02822D68416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AD92-F387-4A0B-B43E-4678B340C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3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0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78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  <p:pic>
        <p:nvPicPr>
          <p:cNvPr id="11" name="Рисунок 10" descr="logo_template-1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885950" y="635869"/>
            <a:ext cx="362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 ПО ЭКОЛОГИЧЕСКОМУ РАЗВИТИЮ</a:t>
            </a:r>
          </a:p>
          <a:p>
            <a:r>
              <a:rPr lang="ru-RU" sz="1200" b="0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ИНВЕСТИЦИОННОЙ ДЕЯТЕЛЬНОСТИ</a:t>
            </a:r>
          </a:p>
          <a:p>
            <a:r>
              <a:rPr lang="ru-RU" sz="1200" b="1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ЛЕНИНГРАДСКОЙ ОБЛАСТИ</a:t>
            </a:r>
            <a:endParaRPr lang="ru-RU" sz="1200" b="1" i="0" spc="120" baseline="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 userDrawn="1"/>
        </p:nvGraphicFramePr>
        <p:xfrm>
          <a:off x="220653" y="160308"/>
          <a:ext cx="4892742" cy="26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Рисунок 10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56053" y="3571875"/>
            <a:ext cx="949338" cy="949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4547340" y="3815714"/>
            <a:ext cx="76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502</a:t>
            </a:r>
            <a:endParaRPr lang="ru-RU" sz="2400" b="1" dirty="0">
              <a:solidFill>
                <a:srgbClr val="1EBCE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Рисунок 12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27586" y="4835505"/>
            <a:ext cx="608004" cy="60800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57" cy="1606572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LO_map-0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991037" y="431778"/>
            <a:ext cx="3927534" cy="3825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iozersk-fond@yandex.ru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21" y="1162373"/>
            <a:ext cx="8663553" cy="407605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Микрокредитная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«Фонд развития и поддержки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малого, среднего бизнеса муниципального образования Приозерский муниципальный район»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43" y="94284"/>
            <a:ext cx="602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МКК «Фонд развития бизнеса»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834" y="6457890"/>
            <a:ext cx="479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 создания: 28 июня 2001 года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3095871"/>
            <a:ext cx="8989016" cy="339279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</a:rPr>
              <a:t>С 2017 года </a:t>
            </a:r>
            <a:r>
              <a:rPr lang="ru-RU" sz="1800" dirty="0">
                <a:latin typeface="Cambria" pitchFamily="18" charset="0"/>
              </a:rPr>
              <a:t>в Ленинградской области реализуется </a:t>
            </a:r>
            <a:r>
              <a:rPr lang="ru-RU" sz="1800" b="1" dirty="0">
                <a:latin typeface="Cambria" pitchFamily="18" charset="0"/>
              </a:rPr>
              <a:t>региональная программа обучения предпринимателей</a:t>
            </a:r>
            <a:r>
              <a:rPr lang="ru-RU" sz="1800" dirty="0">
                <a:latin typeface="Cambria" pitchFamily="18" charset="0"/>
              </a:rPr>
              <a:t>. Она включает в себя обучающие мероприятия по различной тематике и для разных целевых групп: 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150 </a:t>
            </a:r>
            <a:r>
              <a:rPr lang="ru-RU" sz="1800" dirty="0">
                <a:latin typeface="Cambria" pitchFamily="18" charset="0"/>
              </a:rPr>
              <a:t>семинаров, тренингов, мастер-классов для субъектов МСП в сфере производства и услуг по актуальным темам бизнеса 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программа </a:t>
            </a:r>
            <a:r>
              <a:rPr lang="ru-RU" sz="1800" dirty="0">
                <a:latin typeface="Cambria" pitchFamily="18" charset="0"/>
              </a:rPr>
              <a:t>"Школа бизнеса" от АО "Деловая среда" - программа по развитию бизнеса для субъектов МСП в любой сфере деятельности </a:t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"</a:t>
            </a:r>
            <a:r>
              <a:rPr lang="ru-RU" sz="1800" dirty="0">
                <a:latin typeface="Cambria" pitchFamily="18" charset="0"/>
              </a:rPr>
              <a:t>Бизнес-акселерация" - программа развития, масштабирования бизнеса </a:t>
            </a: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>
                <a:latin typeface="Cambria" pitchFamily="18" charset="0"/>
              </a:rPr>
              <a:t/>
            </a:r>
            <a:br>
              <a:rPr lang="ru-RU" sz="1800" dirty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В 2017 году совместно с ЛОЦПП и Комитетом в Фонде </a:t>
            </a:r>
            <a:r>
              <a:rPr lang="ru-RU" sz="1800" b="1" dirty="0" smtClean="0">
                <a:latin typeface="Cambria" pitchFamily="18" charset="0"/>
              </a:rPr>
              <a:t>организовано и проведено 7 обучающих мероприятий, 153 участника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44"/>
            <a:ext cx="56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Поддержка в сфере образования: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" y="695653"/>
            <a:ext cx="3079805" cy="230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90" y="695653"/>
            <a:ext cx="2936929" cy="230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11" y="695654"/>
            <a:ext cx="3262391" cy="230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3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задачи на 2018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966" y="782664"/>
            <a:ext cx="85473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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увеличить число уникальных клиентов Фонда до 220 (+ 10%)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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планируем выдать не менее 35-ти клиентам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микрозайм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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провести за год не менее 35 мероприятий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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мы планируем сохранить количество полученных бизнесом субсидий на уровне прошлого года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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сохранить количество публикаций в средствах массовой информации о мероприятиях, включая использование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интернет-ресурсов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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начать работу в новом направлении –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открытие информационно-туристического центра.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8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03" y="94284"/>
            <a:ext cx="482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Наши контакты: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1"/>
          <p:cNvSpPr/>
          <p:nvPr/>
        </p:nvSpPr>
        <p:spPr>
          <a:xfrm>
            <a:off x="232474" y="728420"/>
            <a:ext cx="8710047" cy="5791026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2473" y="836214"/>
            <a:ext cx="8710047" cy="74461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spc="120" dirty="0" smtClean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400" b="1" spc="120" dirty="0" smtClean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400" b="1" spc="120" dirty="0" smtClean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ПРИГЛАШАЕМ </a:t>
            </a:r>
            <a: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 ДОЛГОСРОЧНОМУ </a:t>
            </a:r>
            <a:b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ВЗАИМОВЫГОДНОМУ СОТРУДНИЧЕСТВУ!</a:t>
            </a:r>
            <a:br>
              <a:rPr lang="ru-RU" sz="2400" b="1" spc="120" dirty="0">
                <a:solidFill>
                  <a:srgbClr val="26A3CA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1658319"/>
            <a:ext cx="3312258" cy="45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33793" y="1903593"/>
            <a:ext cx="59900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188760, Ленинградская область, 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Приозерск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Ленина, д.36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тел/факс (81379) 31862 </a:t>
            </a: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8 921 778 62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lvl="0"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priozersk-fond@yandex.ru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biznesfond.ru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priozersk_fond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0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43" y="94284"/>
            <a:ext cx="602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Наши направления деятельности: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64860"/>
            <a:ext cx="2280335" cy="12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7" y="2332496"/>
            <a:ext cx="1884363" cy="10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7" y="5618136"/>
            <a:ext cx="1884363" cy="93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35" y="2471981"/>
            <a:ext cx="2273300" cy="10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0234"/>
            <a:ext cx="2704454" cy="91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97" y="2972465"/>
            <a:ext cx="2308509" cy="10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6722" y="6457890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2017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21" y="1162373"/>
            <a:ext cx="8663553" cy="40760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2017 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161" y="0"/>
            <a:ext cx="58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Финансовая поддержка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микрофинансовая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деятельность):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9 августа 2011 Фонд «Развития бизнеса» зарегистрирован  в Министерстве Финансов РФ и внесён в реестр  Микрофинансовых организаций РФ.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Получение субсидий на микрофинансовую деятельность:</a:t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ФБ (федерального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11 801,3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.: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ОБ (областного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23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 289,1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.;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2017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9 060,0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.;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Средства МБ (местного бюджета) 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880,8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.: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2017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40,0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.;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Кредитный портфель Фонда на </a:t>
            </a: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01.01.2018 </a:t>
            </a: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года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36 565,5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тыс. рублей,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80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действующих договоров.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Средний размер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 займа в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2017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году составил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753,0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>Всего за время реализации программы (с 01.01.2010г.) выдано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297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займов, на общую сумму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155 104,2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</a:rPr>
              <a:t>тыс.руб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в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т.ч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2017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-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47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займов, на общую сумму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35 390,0 </a:t>
            </a:r>
            <a:r>
              <a:rPr lang="ru-RU" sz="2000" b="1" i="1" dirty="0" err="1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тыс.руб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8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493" y="650324"/>
            <a:ext cx="9020014" cy="5501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  <a:ea typeface="Times New Roman"/>
              </a:rPr>
              <a:t>Субъектами 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  <a:ea typeface="Times New Roman"/>
              </a:rPr>
              <a:t>малого и среднего предпринимательства получено на конкурсной основе: </a:t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  <a:ea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54820"/>
              </p:ext>
            </p:extLst>
          </p:nvPr>
        </p:nvGraphicFramePr>
        <p:xfrm>
          <a:off x="54244" y="1247614"/>
          <a:ext cx="4386020" cy="1220478"/>
        </p:xfrm>
        <a:graphic>
          <a:graphicData uri="http://schemas.openxmlformats.org/drawingml/2006/table">
            <a:tbl>
              <a:tblPr/>
              <a:tblGrid>
                <a:gridCol w="3099661"/>
                <a:gridCol w="1286359"/>
              </a:tblGrid>
              <a:tr h="665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приобретением оборудования в целях создания и (или) развития, и (или) модернизации производства товаров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СМСП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923</a:t>
                      </a:r>
                      <a:r>
                        <a:rPr lang="ru-RU" sz="13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,1 </a:t>
                      </a:r>
                      <a:r>
                        <a:rPr lang="ru-RU" sz="13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07795"/>
              </p:ext>
            </p:extLst>
          </p:nvPr>
        </p:nvGraphicFramePr>
        <p:xfrm>
          <a:off x="4610746" y="1232115"/>
          <a:ext cx="4401518" cy="922149"/>
        </p:xfrm>
        <a:graphic>
          <a:graphicData uri="http://schemas.openxmlformats.org/drawingml/2006/table">
            <a:tbl>
              <a:tblPr/>
              <a:tblGrid>
                <a:gridCol w="2975674"/>
                <a:gridCol w="1425844"/>
              </a:tblGrid>
              <a:tr h="491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уплатой процентов по кредитным договорам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3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1 312,7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72893"/>
              </p:ext>
            </p:extLst>
          </p:nvPr>
        </p:nvGraphicFramePr>
        <p:xfrm>
          <a:off x="4618496" y="2247224"/>
          <a:ext cx="4401518" cy="944880"/>
        </p:xfrm>
        <a:graphic>
          <a:graphicData uri="http://schemas.openxmlformats.org/drawingml/2006/table">
            <a:tbl>
              <a:tblPr/>
              <a:tblGrid>
                <a:gridCol w="2975673"/>
                <a:gridCol w="1425845"/>
              </a:tblGrid>
              <a:tr h="472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заключением договоров финансовой аренды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13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3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194,8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768335"/>
              </p:ext>
            </p:extLst>
          </p:nvPr>
        </p:nvGraphicFramePr>
        <p:xfrm>
          <a:off x="65331" y="2549472"/>
          <a:ext cx="4390432" cy="1464590"/>
        </p:xfrm>
        <a:graphic>
          <a:graphicData uri="http://schemas.openxmlformats.org/drawingml/2006/table">
            <a:tbl>
              <a:tblPr/>
              <a:tblGrid>
                <a:gridCol w="3096323"/>
                <a:gridCol w="1294109"/>
              </a:tblGrid>
              <a:tr h="691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Предоставление субсидии СМСП для возмещения части затрат, связанных с приобретением автотранспортных средств, прицепов для участия в ярмарочных мероприятиях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404,0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36629"/>
              </p:ext>
            </p:extLst>
          </p:nvPr>
        </p:nvGraphicFramePr>
        <p:xfrm>
          <a:off x="4610746" y="3324387"/>
          <a:ext cx="4417017" cy="1115877"/>
        </p:xfrm>
        <a:graphic>
          <a:graphicData uri="http://schemas.openxmlformats.org/drawingml/2006/table">
            <a:tbl>
              <a:tblPr/>
              <a:tblGrid>
                <a:gridCol w="2983423"/>
                <a:gridCol w="1433594"/>
              </a:tblGrid>
              <a:tr h="5381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</a:t>
                      </a:r>
                      <a:r>
                        <a:rPr lang="ru-RU" sz="13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возмещение части затрат организациям потребительской кооперации</a:t>
                      </a:r>
                      <a:endParaRPr lang="ru-RU" sz="13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3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533,0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96337"/>
              </p:ext>
            </p:extLst>
          </p:nvPr>
        </p:nvGraphicFramePr>
        <p:xfrm>
          <a:off x="54244" y="4146622"/>
          <a:ext cx="4409267" cy="670560"/>
        </p:xfrm>
        <a:graphic>
          <a:graphicData uri="http://schemas.openxmlformats.org/drawingml/2006/table">
            <a:tbl>
              <a:tblPr/>
              <a:tblGrid>
                <a:gridCol w="3115159"/>
                <a:gridCol w="1294108"/>
              </a:tblGrid>
              <a:tr h="396240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Предоставление субсидии СМСП для возмещения части затрат, связанных с получением сертификатов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2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406,9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09148"/>
              </p:ext>
            </p:extLst>
          </p:nvPr>
        </p:nvGraphicFramePr>
        <p:xfrm>
          <a:off x="110424" y="5711126"/>
          <a:ext cx="8892151" cy="661305"/>
        </p:xfrm>
        <a:graphic>
          <a:graphicData uri="http://schemas.openxmlformats.org/drawingml/2006/table">
            <a:tbl>
              <a:tblPr/>
              <a:tblGrid>
                <a:gridCol w="8892151"/>
              </a:tblGrid>
              <a:tr h="661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Всего субъектами малого и среднего </a:t>
                      </a: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предпринимательства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получено субсидий </a:t>
                      </a:r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в сумме </a:t>
                      </a: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6 646,9  </a:t>
                      </a:r>
                      <a:r>
                        <a:rPr lang="ru-RU" sz="14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тыс.руб</a:t>
                      </a:r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2161" y="-57562"/>
            <a:ext cx="58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Финансовая поддержка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(получение субсидий):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59915"/>
              </p:ext>
            </p:extLst>
          </p:nvPr>
        </p:nvGraphicFramePr>
        <p:xfrm>
          <a:off x="54244" y="4949951"/>
          <a:ext cx="4417017" cy="670560"/>
        </p:xfrm>
        <a:graphic>
          <a:graphicData uri="http://schemas.openxmlformats.org/drawingml/2006/table">
            <a:tbl>
              <a:tblPr/>
              <a:tblGrid>
                <a:gridCol w="3122909"/>
                <a:gridCol w="1294108"/>
              </a:tblGrid>
              <a:tr h="3962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Субсидия для организации предпринимательской деятельности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2 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640,0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20558"/>
              </p:ext>
            </p:extLst>
          </p:nvPr>
        </p:nvGraphicFramePr>
        <p:xfrm>
          <a:off x="4618495" y="4615914"/>
          <a:ext cx="4406685" cy="1009972"/>
        </p:xfrm>
        <a:graphic>
          <a:graphicData uri="http://schemas.openxmlformats.org/drawingml/2006/table">
            <a:tbl>
              <a:tblPr/>
              <a:tblGrid>
                <a:gridCol w="2991173"/>
                <a:gridCol w="1415512"/>
              </a:tblGrid>
              <a:tr h="487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Предоставление субсидии </a:t>
                      </a:r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СМСП, осуществляющим деятельность в сфере народных художественных промыслов и (или) ремёсел для 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возмещение части затрат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СМСП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232,4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1"/>
            <a:ext cx="5582826" cy="5767997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180340" algn="l"/>
              </a:tabLst>
            </a:pP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состоянию на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01.01.18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года в Фонде расположено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10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субъектов малого предпринимательства, занимают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580,6 </a:t>
            </a:r>
            <a:r>
              <a:rPr lang="ru-RU" sz="1500" b="1" dirty="0" err="1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кв.м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.</a:t>
            </a:r>
            <a:b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В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2017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году </a:t>
            </a:r>
            <a:r>
              <a:rPr lang="ru-RU" sz="1500" b="1" dirty="0" err="1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проведен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 1 конкурс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 отбору претендентов на размещение субъектов малого и среднего предпринимательства в бизнес-инкубаторе Фонда – было представлено 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6 лотов,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подано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6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 заявок. 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По итогам конкурса заключено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6</a:t>
            </a:r>
            <a:r>
              <a:rPr lang="ru-RU" sz="15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 договоров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>аренды нежилого помещения. </a:t>
            </a: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b="1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Условия предоставления нежилых помещений бизнес-инкубатора в аренду субъектам малого бизнеса: </a:t>
            </a:r>
            <a:b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максимальный срок предоставления - 3 года;</a:t>
            </a:r>
            <a:b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определение арендной платы осуществляется с применением льгот (1 год аренды - 40% от установленной величины арендной платы; 2 год аренды - 70% от установленной величины арендной платы; 3 год аренды - 100% от установленной величины арендной платы);</a:t>
            </a:r>
            <a:br>
              <a:rPr lang="ru-RU" sz="15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Times New Roman"/>
                <a:cs typeface="Times New Roman"/>
              </a:rPr>
              <a:t>Для обеспечения прозрачности деятельности конкурсной комиссии по отбору претендентов, подавших заявки на размещение в бизнес-инкубаторе  Фонд: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обеспечивает размещение информации о проведении конкурса на 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сайте Фонда в сети 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"Интернет" </a:t>
            </a:r>
            <a:r>
              <a:rPr lang="en-US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biznesfond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.</a:t>
            </a:r>
            <a:r>
              <a:rPr lang="ru-RU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ru</a:t>
            </a:r>
            <a:r>
              <a:rPr lang="en-US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и на странице в </a:t>
            </a:r>
            <a:r>
              <a:rPr lang="ru-RU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соц.сети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en-US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vk.com/</a:t>
            </a:r>
            <a:r>
              <a:rPr lang="en-US" sz="1500" b="1" dirty="0" err="1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priozersk_fond</a:t>
            </a:r>
            <a:r>
              <a:rPr lang="ru-RU" sz="1500" b="1" dirty="0" smtClean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>;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Times New Roman"/>
                <a:cs typeface="Times New Roman"/>
              </a:rPr>
              <a:t>привлекает к участию в работе бизнес-инкубатора представителей муниципальных объединений предпринимателей.</a:t>
            </a:r>
            <a: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1500" b="1" dirty="0">
                <a:solidFill>
                  <a:srgbClr val="7030A0"/>
                </a:solidFill>
                <a:latin typeface="Cambria" pitchFamily="18" charset="0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680">
            <a:off x="5687772" y="968667"/>
            <a:ext cx="3110095" cy="233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45">
            <a:off x="5688492" y="3747107"/>
            <a:ext cx="3152437" cy="23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983" y="124032"/>
            <a:ext cx="610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Имущественная поддержка (бизнес-инкубатор):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343"/>
            <a:ext cx="5308171" cy="49743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56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Консультационная поддержка: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3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Проведение консалтинговых семинаров (в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т.ч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. выездных), организация и проведение «круглых столов»,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привлечение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предпринимателей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к участию в мероприятиях,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+mj-cs"/>
              </a:rPr>
              <a:t>организованных Правительством ЛО и профильным Комитетом: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87" y="1507984"/>
            <a:ext cx="5207434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50" b="1" dirty="0" smtClean="0">
                <a:latin typeface="Cambria" pitchFamily="18" charset="0"/>
                <a:ea typeface="Times New Roman"/>
              </a:rPr>
              <a:t>Семинары, круглые столы и другие мероприятия, проводимые </a:t>
            </a:r>
            <a:r>
              <a:rPr lang="ru-RU" sz="1750" b="1" dirty="0" smtClean="0">
                <a:latin typeface="Cambria" pitchFamily="18" charset="0"/>
                <a:ea typeface="Times New Roman"/>
              </a:rPr>
              <a:t>Фондом: </a:t>
            </a:r>
            <a:endParaRPr lang="ru-RU" sz="1750" b="1" dirty="0">
              <a:latin typeface="Cambria" pitchFamily="18" charset="0"/>
              <a:ea typeface="Times New Roman"/>
            </a:endParaRPr>
          </a:p>
          <a:p>
            <a:pPr algn="just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проведено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25 мероприятий,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приняло участие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222 человека,</a:t>
            </a:r>
            <a:endParaRPr lang="ru-RU" sz="17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Центр НХП участвовал в 11мероприятиях, в </a:t>
            </a:r>
            <a:r>
              <a:rPr lang="ru-RU" sz="175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т.ч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5 выездных (Москва, Гатчина и по </a:t>
            </a:r>
            <a:r>
              <a:rPr lang="ru-RU" sz="175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Приозерскому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району),</a:t>
            </a:r>
            <a:endParaRPr lang="ru-RU" sz="17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75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ea typeface="Times New Roman"/>
              </a:rPr>
              <a:t>- проведено </a:t>
            </a:r>
            <a:r>
              <a:rPr lang="ru-RU" sz="175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ea typeface="Times New Roman"/>
              </a:rPr>
              <a:t>10 мастер-классов </a:t>
            </a:r>
            <a:r>
              <a:rPr lang="ru-RU" sz="175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ea typeface="Times New Roman"/>
              </a:rPr>
              <a:t>(центр НХП), участвовало </a:t>
            </a:r>
            <a:r>
              <a:rPr lang="ru-RU" sz="175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ea typeface="Times New Roman"/>
              </a:rPr>
              <a:t>98 человек,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 </a:t>
            </a:r>
            <a:endParaRPr lang="ru-RU" sz="175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</a:endParaRPr>
          </a:p>
          <a:p>
            <a:pPr algn="just"/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-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5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консалтинговых семинаров, приняло участие 25 человек.</a:t>
            </a:r>
            <a:endParaRPr lang="ru-RU" sz="175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</a:endParaRPr>
          </a:p>
          <a:p>
            <a:pPr algn="just"/>
            <a:endParaRPr lang="ru-RU" sz="175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ru-RU" sz="1750" b="1" dirty="0">
                <a:solidFill>
                  <a:prstClr val="black"/>
                </a:solidFill>
                <a:latin typeface="Cambria" pitchFamily="18" charset="0"/>
              </a:rPr>
              <a:t>В мероприятиях, проводимых Правительством Ленинградской области и Комитетом, приняло участие от Приозерского района – 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1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53 человека;</a:t>
            </a:r>
            <a:endParaRPr lang="ru-RU" sz="175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ru-RU" sz="175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ru-RU" sz="1750" b="1" dirty="0">
                <a:solidFill>
                  <a:prstClr val="black"/>
                </a:solidFill>
                <a:latin typeface="Cambria" pitchFamily="18" charset="0"/>
              </a:rPr>
              <a:t>За 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2017 </a:t>
            </a:r>
            <a:r>
              <a:rPr lang="ru-RU" sz="1750" b="1" dirty="0">
                <a:solidFill>
                  <a:prstClr val="black"/>
                </a:solidFill>
                <a:latin typeface="Cambria" pitchFamily="18" charset="0"/>
              </a:rPr>
              <a:t>год </a:t>
            </a:r>
            <a:r>
              <a:rPr lang="ru-RU" sz="1750" b="1" dirty="0" smtClean="0">
                <a:solidFill>
                  <a:prstClr val="black"/>
                </a:solidFill>
                <a:latin typeface="Cambria" pitchFamily="18" charset="0"/>
              </a:rPr>
              <a:t>оказано </a:t>
            </a:r>
            <a:r>
              <a:rPr lang="ru-RU" sz="1750" b="1" dirty="0" smtClean="0">
                <a:latin typeface="Cambria" pitchFamily="18" charset="0"/>
              </a:rPr>
              <a:t>1286 бесплатных консультаций.</a:t>
            </a:r>
            <a:endParaRPr lang="ru-RU" sz="175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59" y="1573654"/>
            <a:ext cx="3761335" cy="21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59" y="3824576"/>
            <a:ext cx="3749625" cy="258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992" y="751062"/>
            <a:ext cx="8989016" cy="583834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100" b="1" u="sng" dirty="0" smtClean="0">
                <a:solidFill>
                  <a:prstClr val="black"/>
                </a:solidFill>
                <a:latin typeface="Cambria" pitchFamily="18" charset="0"/>
              </a:rPr>
              <a:t>Ведение </a:t>
            </a:r>
            <a:r>
              <a:rPr lang="ru-RU" sz="2100" b="1" u="sng" dirty="0">
                <a:solidFill>
                  <a:prstClr val="black"/>
                </a:solidFill>
                <a:latin typeface="Cambria" pitchFamily="18" charset="0"/>
              </a:rPr>
              <a:t>бухгалтерского </a:t>
            </a:r>
            <a:r>
              <a:rPr lang="ru-RU" sz="2100" b="1" u="sng" dirty="0" err="1" smtClean="0">
                <a:solidFill>
                  <a:prstClr val="black"/>
                </a:solidFill>
                <a:latin typeface="Cambria" pitchFamily="18" charset="0"/>
              </a:rPr>
              <a:t>учета</a:t>
            </a:r>
            <a:r>
              <a:rPr lang="ru-RU" sz="2100" b="1" dirty="0" smtClean="0">
                <a:solidFill>
                  <a:prstClr val="black"/>
                </a:solidFill>
                <a:latin typeface="Cambria" pitchFamily="18" charset="0"/>
              </a:rPr>
              <a:t>:</a:t>
            </a:r>
            <a:r>
              <a:rPr lang="ru-RU" sz="21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1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оказывает услуги по ведению бухгалтерского </a:t>
            </a: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</a:rPr>
              <a:t>учета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, 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составлению </a:t>
            </a: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</a:rPr>
              <a:t>отчетов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 и деклараций, 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</a:br>
            <a:r>
              <a:rPr lang="ru-RU" sz="2100" b="1" dirty="0" err="1">
                <a:solidFill>
                  <a:schemeClr val="tx2"/>
                </a:solidFill>
                <a:latin typeface="Cambria" pitchFamily="18" charset="0"/>
                <a:ea typeface="Times New Roman"/>
              </a:rPr>
              <a:t>ведет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  <a:t> практическое обучение составления деклараций СМСП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</a:rPr>
              <a:t>По состоянию на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  <a:t>01.01.2018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</a:rPr>
              <a:t>года:</a:t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</a:rPr>
              <a:t>Составлено/передано отчётов в электронном виде и деклараций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  <a:t>180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21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100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100" dirty="0" smtClean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100" b="1" u="sng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Конкурсы</a:t>
            </a:r>
            <a:r>
              <a:rPr lang="ru-RU" sz="2100" b="1" dirty="0" smtClean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>:</a:t>
            </a:r>
            <a:r>
              <a:rPr lang="ru-RU" sz="21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2100" b="1" dirty="0">
                <a:solidFill>
                  <a:prstClr val="black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обеспечено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участие СМСП Приозерского района в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конкурсах, 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проводимых Правительством ЛО и профильным </a:t>
            </a:r>
            <a:r>
              <a:rPr lang="ru-RU" sz="21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Комитетом:</a:t>
            </a: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21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Конкурс на получение гранта «Начинающий фермер» (получен грант);</a:t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Инвест-марафон- экспертная инвестиционная сессия «Формула успеха» (приз зрительских симпатий);</a:t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Семейное дело (победитель в номинации «За вклад в развитие </a:t>
            </a:r>
            <a:r>
              <a:rPr lang="ru-RU" sz="1600" b="1" dirty="0" err="1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розн.торговли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 ЛО);</a:t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Конкурс «Лучшая идея для бизнеса» (диплом участника);</a:t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Конкурс «Лучший в социальном предпринимательстве» (3-е место);</a:t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>- Конкурс на участие в выставке-ярмарке художественных промыслов России «Ладья. Зимняя сказка» (приз-выставочное место)</a:t>
            </a:r>
            <a:r>
              <a:rPr lang="ru-RU" sz="16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Cambria" pitchFamily="18" charset="0"/>
                <a:ea typeface="Times New Roman"/>
                <a:cs typeface="Times New Roman"/>
              </a:rPr>
            </a:b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44"/>
            <a:ext cx="565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Консультационная поддержка: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34" y="3226822"/>
            <a:ext cx="4441715" cy="33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34" y="650322"/>
            <a:ext cx="4456185" cy="28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" y="650324"/>
            <a:ext cx="4236054" cy="238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0" y="4176793"/>
            <a:ext cx="4230698" cy="238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1" y="2590967"/>
            <a:ext cx="4230697" cy="22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588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Фотографии с выездных мероприятий: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82" y="650324"/>
            <a:ext cx="8803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</a:b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982" y="2066406"/>
            <a:ext cx="520743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50" b="1" dirty="0"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3" y="650324"/>
            <a:ext cx="8989016" cy="5838343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2261" y="6488668"/>
            <a:ext cx="276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Приозерск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2017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44"/>
            <a:ext cx="6137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Центр народных художественных промыслов: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9742" y="720672"/>
            <a:ext cx="8973519" cy="53469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tabLst>
                <a:tab pos="180340" algn="l"/>
              </a:tabLst>
            </a:pP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lang="ru-RU" sz="1500" dirty="0">
                <a:solidFill>
                  <a:prstClr val="black"/>
                </a:solidFill>
                <a:latin typeface="Cambria" pitchFamily="18" charset="0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25" y="760269"/>
            <a:ext cx="3791367" cy="287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1" y="702625"/>
            <a:ext cx="4360114" cy="270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Рабочий стол\Директор\Мероприятия_семинары_курсы\2017\МК_11.02.17\IMG_4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3" y="3619612"/>
            <a:ext cx="3825406" cy="2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88" y="3789365"/>
            <a:ext cx="4798758" cy="26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061275"/>
            <a:ext cx="4574174" cy="25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лементы шаблона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583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Контентный</vt:lpstr>
      <vt:lpstr>Рубрика</vt:lpstr>
      <vt:lpstr>Элементы шаблона</vt:lpstr>
      <vt:lpstr>Пустой</vt:lpstr>
      <vt:lpstr>1_Контентный</vt:lpstr>
      <vt:lpstr>2_Контентный</vt:lpstr>
      <vt:lpstr>1_Рубрика</vt:lpstr>
      <vt:lpstr>Микрокредитная компания  «Фонд развития и поддержки  малого, среднего бизнеса муниципального образования Приозерский муниципальный район» 2017 год</vt:lpstr>
      <vt:lpstr>Презентация PowerPoint</vt:lpstr>
      <vt:lpstr> </vt:lpstr>
      <vt:lpstr>    Субъектами малого и среднего предпринимательства получено на конкурсной основе:   </vt:lpstr>
      <vt:lpstr>   По состоянию на 01.01.18 года в Фонде расположено 10 субъектов малого предпринимательства, занимают 580,6 кв.м. В 2017 году проведен 1 конкурс по отбору претендентов на размещение субъектов малого и среднего предпринимательства в бизнес-инкубаторе Фонда – было представлено 6 лотов, подано 6 заявок.  По итогам конкурса заключено 6 договоров аренды нежилого помещения.   Условия предоставления нежилых помещений бизнес-инкубатора в аренду субъектам малого бизнеса:  максимальный срок предоставления - 3 года; определение арендной платы осуществляется с применением льгот (1 год аренды - 40% от установленной величины арендной платы; 2 год аренды - 70% от установленной величины арендной платы; 3 год аренды - 100% от установленной величины арендной платы);  Для обеспечения прозрачности деятельности конкурсной комиссии по отбору претендентов, подавших заявки на размещение в бизнес-инкубаторе  Фонд: обеспечивает размещение информации о проведении конкурса на сайте Фонда в сети "Интернет" biznesfond.ru и на странице в соц.сети vk.com/priozersk_fond; привлекает к участию в работе бизнес-инкубатора представителей муниципальных объединений предпринимателей.  </vt:lpstr>
      <vt:lpstr> </vt:lpstr>
      <vt:lpstr>Ведение бухгалтерского учета: оказывает услуги по ведению бухгалтерского учета,  составлению отчетов и деклараций,  ведет практическое обучение составления деклараций СМСП По состоянию на 01.01.2018 года: Составлено/передано отчётов в электронном виде и деклараций – 180  Конкурсы: обеспечено участие СМСП Приозерского района в конкурсах, проводимых Правительством ЛО и профильным Комитетом: - Конкурс на получение гранта «Начинающий фермер» (получен грант);  - Инвест-марафон- экспертная инвестиционная сессия «Формула успеха» (приз зрительских симпатий);  - Семейное дело (победитель в номинации «За вклад в развитие розн.торговли ЛО);  - Конкурс «Лучшая идея для бизнеса» (диплом участника);  - Конкурс «Лучший в социальном предпринимательстве» (3-е место);  - Конкурс на участие в выставке-ярмарке художественных промыслов России «Ладья. Зимняя сказка» (приз-выставочное место) </vt:lpstr>
      <vt:lpstr> </vt:lpstr>
      <vt:lpstr>    </vt:lpstr>
      <vt:lpstr>С 2017 года в Ленинградской области реализуется региональная программа обучения предпринимателей. Она включает в себя обучающие мероприятия по различной тематике и для разных целевых групп:  150 семинаров, тренингов, мастер-классов для субъектов МСП в сфере производства и услуг по актуальным темам бизнеса  программа "Школа бизнеса" от АО "Деловая среда" - программа по развитию бизнеса для субъектов МСП в любой сфере деятельности  "Бизнес-акселерация" - программа развития, масштабирования бизнеса   В 2017 году совместно с ЛОЦПП и Комитетом в Фонде организовано и проведено 7 обучающих мероприятий, 153 участника  </vt:lpstr>
      <vt:lpstr>Презентация PowerPoint</vt:lpstr>
      <vt:lpstr> ПРИГЛАШАЕМ К ДОЛГОСРОЧНОМУ  И ВЗАИМОВЫГОДНОМУ СОТРУДНИЧЕСТВУ!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FondPMPDir</cp:lastModifiedBy>
  <cp:revision>412</cp:revision>
  <cp:lastPrinted>2017-02-22T06:52:57Z</cp:lastPrinted>
  <dcterms:created xsi:type="dcterms:W3CDTF">2012-12-07T10:19:04Z</dcterms:created>
  <dcterms:modified xsi:type="dcterms:W3CDTF">2018-03-15T13:52:11Z</dcterms:modified>
</cp:coreProperties>
</file>